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64" r:id="rId3"/>
    <p:sldId id="257" r:id="rId4"/>
    <p:sldId id="272" r:id="rId5"/>
    <p:sldId id="266" r:id="rId6"/>
    <p:sldId id="267" r:id="rId7"/>
    <p:sldId id="268" r:id="rId8"/>
    <p:sldId id="270" r:id="rId9"/>
    <p:sldId id="271" r:id="rId10"/>
    <p:sldId id="274" r:id="rId11"/>
    <p:sldId id="277" r:id="rId12"/>
    <p:sldId id="275" r:id="rId13"/>
    <p:sldId id="258" r:id="rId14"/>
    <p:sldId id="261" r:id="rId15"/>
    <p:sldId id="269" r:id="rId16"/>
    <p:sldId id="280" r:id="rId17"/>
    <p:sldId id="265" r:id="rId18"/>
    <p:sldId id="262" r:id="rId19"/>
    <p:sldId id="276" r:id="rId20"/>
    <p:sldId id="285" r:id="rId21"/>
    <p:sldId id="279" r:id="rId22"/>
    <p:sldId id="286" r:id="rId23"/>
    <p:sldId id="260" r:id="rId24"/>
    <p:sldId id="263" r:id="rId25"/>
    <p:sldId id="278" r:id="rId26"/>
    <p:sldId id="282" r:id="rId27"/>
    <p:sldId id="283" r:id="rId28"/>
  </p:sldIdLst>
  <p:sldSz cx="14630400" cy="8229600"/>
  <p:notesSz cx="8229600" cy="146304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AEF6"/>
    <a:srgbClr val="D69DE3"/>
    <a:srgbClr val="B191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73" d="100"/>
          <a:sy n="73" d="100"/>
        </p:scale>
        <p:origin x="624"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eg>
</file>

<file path=ppt/media/image2.png>
</file>

<file path=ppt/media/image20.png>
</file>

<file path=ppt/media/image21.png>
</file>

<file path=ppt/media/image210.png>
</file>

<file path=ppt/media/image22.png>
</file>

<file path=ppt/media/image23.jpeg>
</file>

<file path=ppt/media/image24.png>
</file>

<file path=ppt/media/image25.jpe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2864320"/>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4B87F2-7EAE-921D-991D-DE4E52830BB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4D12B3B-0439-DA6D-5C0E-AFB5F68F39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3988922-A8B7-DD8B-33C7-750CDC3AA90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116E5CA-57B7-5CCB-54BA-B10F0C59EA87}"/>
              </a:ext>
            </a:extLst>
          </p:cNvPr>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256065819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4F9DDCC-C95F-B63A-7B50-FB9299DBA41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535BB9F-3955-462C-3935-160233A439A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6BD91A9-85C9-2EDB-3301-8BDEB7CF65F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67823E3-82B3-7554-4D99-78FC11BDE2A7}"/>
              </a:ext>
            </a:extLst>
          </p:cNvPr>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244937211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192C0B0-A95B-8625-CA06-EB14AEC53B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1956F17-E9AF-6133-37DD-30A461DCCF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5C4485-AC30-402C-3401-C570916CFE7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DDEC49-6971-D877-3F58-556A14D3FF90}"/>
              </a:ext>
            </a:extLst>
          </p:cNvPr>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38660071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397499-CF72-D97E-CEA7-81CCC5EFBA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C755250-2E9F-255B-6B5C-0D9E6300923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7BB458A-FF87-4153-895E-05902984EF7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EF93FE2-C5FC-C614-4872-8661CBE81B13}"/>
              </a:ext>
            </a:extLst>
          </p:cNvPr>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4807726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43E259-06CA-A94F-4703-7F0F938E698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354E2A7-B70E-CEED-85C5-A88BE78FF32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E49F854-B899-6E88-9121-50436B15449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60F5870-E439-5868-6CE9-53AF86072FFB}"/>
              </a:ext>
            </a:extLst>
          </p:cNvPr>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218865410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98984B-9152-E3AB-E1FC-393E443A9FA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5FB7436-C061-B502-F596-F3B2602808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5D5AEB-18DE-327F-5DCC-7BF40A0C9E1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1681CF-BBCB-3F2A-A11C-A7F742415867}"/>
              </a:ext>
            </a:extLst>
          </p:cNvPr>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403271441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EA2B7D-B4A3-3249-5393-9DD51ECD68E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F54E923-C17E-0BF3-1266-B4ADD8CA5B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FD21492-9F5D-4C5D-8266-91324035521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C7D9C612-E323-C432-3A24-063F24CC13C7}"/>
              </a:ext>
            </a:extLst>
          </p:cNvPr>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8757135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6B28FEE-B6C1-D1DB-0392-41B7550A012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2538704-FED6-4FB1-822A-85004AE5CF9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10A1142-A0C0-C05E-B21A-076709002B3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09E374F-3C7E-CF63-9406-1CD9964535B1}"/>
              </a:ext>
            </a:extLst>
          </p:cNvPr>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76327257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A0E5FF-8FB3-85B4-E619-21088398F487}"/>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784E59E-B4DC-D8A4-168D-36A6E9C3384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0F39C86-D146-8903-AD17-FBBB2ADB75C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D434BF33-BD49-BC21-3A25-9AB68C66B68B}"/>
              </a:ext>
            </a:extLst>
          </p:cNvPr>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370007588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F62D49E-6FEB-BCE1-89F8-7C1FCCDEA09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D72BC34-1EF8-E373-D63B-BCAFEF6B6A1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372E1D0-9B25-6402-8C5A-F3DEF418FED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4DDCA558-8BDB-EF07-2FB5-B4E99A21835B}"/>
              </a:ext>
            </a:extLst>
          </p:cNvPr>
          <p:cNvSpPr>
            <a:spLocks noGrp="1"/>
          </p:cNvSpPr>
          <p:nvPr>
            <p:ph type="sldNum" sz="quarter" idx="10"/>
          </p:nvPr>
        </p:nvSpPr>
        <p:spPr/>
        <p:txBody>
          <a:bodyPr/>
          <a:lstStyle/>
          <a:p>
            <a:fld id="{F7021451-1387-4CA6-816F-3879F97B5CBC}" type="slidenum">
              <a:rPr lang="en-US"/>
              <a:t>25</a:t>
            </a:fld>
            <a:endParaRPr lang="en-US"/>
          </a:p>
        </p:txBody>
      </p:sp>
    </p:spTree>
    <p:extLst>
      <p:ext uri="{BB962C8B-B14F-4D97-AF65-F5344CB8AC3E}">
        <p14:creationId xmlns:p14="http://schemas.microsoft.com/office/powerpoint/2010/main" val="211674297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226CB47-9A37-C791-4D1C-7B8A1D19A60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AEFC39D-BC36-67C4-8390-7707D2AE553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66D83C2-2955-5662-820C-A35344722D9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1DF2421-A535-E3D7-A365-9DBFFA4BBAF3}"/>
              </a:ext>
            </a:extLst>
          </p:cNvPr>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215423137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D93278-1BFB-8F1D-9E63-D17A69110B3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714CF4C-1A41-671A-D40F-AB1046F6B9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B5049DD-A73D-9FA1-6C1E-2249A9D1BB9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6C655E2-1F02-A294-5BF8-20951537922D}"/>
              </a:ext>
            </a:extLst>
          </p:cNvPr>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26841346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CDA02B-5951-C9F3-C4FA-184256C10C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6BF0129-0385-0048-B19D-A7BAC7B71C6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31B9334-B4C4-4F17-2929-CCA73066FF9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C16B233-CF36-2E99-34B1-97FAAC251139}"/>
              </a:ext>
            </a:extLst>
          </p:cNvPr>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406875868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E58DA7E-2DCE-C8DA-2670-6C0C1001C59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EAABB2F-DBC4-9AC5-8200-4E315DC10D1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7333AB-DB4E-49AF-9A16-4C3DE377AC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468E234-17C2-A5F7-31D3-837F160ADC9F}"/>
              </a:ext>
            </a:extLst>
          </p:cNvPr>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15577876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D1EE6-F9D9-B47E-2C0E-0BC7ECF315B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D40B5B0E-BB80-1A63-9336-2BEC0DC36B4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C032888-E8F0-AE56-B773-395A98A2EDF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8EEC7B7-846C-4047-3CCD-E6517BB2D0C6}"/>
              </a:ext>
            </a:extLst>
          </p:cNvPr>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5154993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Slide 1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extLst>
      <p:ext uri="{BB962C8B-B14F-4D97-AF65-F5344CB8AC3E}">
        <p14:creationId xmlns:p14="http://schemas.microsoft.com/office/powerpoint/2010/main" val="33121815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282D5E"/>
          </a:solidFill>
          <a:ln/>
        </p:spPr>
      </p:sp>
      <p:sp>
        <p:nvSpPr>
          <p:cNvPr id="3" name="Shape 1"/>
          <p:cNvSpPr/>
          <p:nvPr/>
        </p:nvSpPr>
        <p:spPr>
          <a:xfrm>
            <a:off x="0" y="0"/>
            <a:ext cx="14630400" cy="8229600"/>
          </a:xfrm>
          <a:prstGeom prst="rect">
            <a:avLst/>
          </a:prstGeom>
          <a:solidFill>
            <a:srgbClr val="090E3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hyperlink" Target="https://github.com/liron02319/Machine_Learning_Project.git" TargetMode="Externa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3.xml"/><Relationship Id="rId5" Type="http://schemas.openxmlformats.org/officeDocument/2006/relationships/image" Target="../media/image12.png"/><Relationship Id="rId4" Type="http://schemas.openxmlformats.org/officeDocument/2006/relationships/image" Target="../media/image11.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6.xml"/><Relationship Id="rId1" Type="http://schemas.openxmlformats.org/officeDocument/2006/relationships/slideLayout" Target="../slideLayouts/slideLayout9.xml"/><Relationship Id="rId4" Type="http://schemas.openxmlformats.org/officeDocument/2006/relationships/image" Target="../media/image19.jpeg"/></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8.xml"/><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9.xml"/><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0.xml"/><Relationship Id="rId1" Type="http://schemas.openxmlformats.org/officeDocument/2006/relationships/slideLayout" Target="../slideLayouts/slideLayout9.xml"/><Relationship Id="rId4" Type="http://schemas.openxmlformats.org/officeDocument/2006/relationships/image" Target="../media/image23.jpeg"/></Relationships>
</file>

<file path=ppt/slides/_rels/slide21.xml.rels><?xml version="1.0" encoding="UTF-8" standalone="yes"?>
<Relationships xmlns="http://schemas.openxmlformats.org/package/2006/relationships"><Relationship Id="rId3" Type="http://schemas.openxmlformats.org/officeDocument/2006/relationships/image" Target="../media/image210.png"/><Relationship Id="rId2" Type="http://schemas.openxmlformats.org/officeDocument/2006/relationships/notesSlide" Target="../notesSlides/notesSlide21.xml"/><Relationship Id="rId1" Type="http://schemas.openxmlformats.org/officeDocument/2006/relationships/slideLayout" Target="../slideLayouts/slideLayout3.xml"/><Relationship Id="rId4" Type="http://schemas.openxmlformats.org/officeDocument/2006/relationships/image" Target="../media/image24.png"/></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22.xml"/><Relationship Id="rId1" Type="http://schemas.openxmlformats.org/officeDocument/2006/relationships/slideLayout" Target="../slideLayouts/slideLayout9.xml"/><Relationship Id="rId4" Type="http://schemas.openxmlformats.org/officeDocument/2006/relationships/image" Target="../media/image25.jpeg"/></Relationships>
</file>

<file path=ppt/slides/_rels/slide23.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26.png"/><Relationship Id="rId7" Type="http://schemas.openxmlformats.org/officeDocument/2006/relationships/image" Target="../media/image30.png"/><Relationship Id="rId2" Type="http://schemas.openxmlformats.org/officeDocument/2006/relationships/notesSlide" Target="../notesSlides/notesSlide23.xml"/><Relationship Id="rId1" Type="http://schemas.openxmlformats.org/officeDocument/2006/relationships/slideLayout" Target="../slideLayouts/slideLayout6.xml"/><Relationship Id="rId6" Type="http://schemas.openxmlformats.org/officeDocument/2006/relationships/image" Target="../media/image29.png"/><Relationship Id="rId5" Type="http://schemas.openxmlformats.org/officeDocument/2006/relationships/image" Target="../media/image28.png"/><Relationship Id="rId4" Type="http://schemas.openxmlformats.org/officeDocument/2006/relationships/image" Target="../media/image27.png"/></Relationships>
</file>

<file path=ppt/slides/_rels/slide2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5.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25.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2.png"/><Relationship Id="rId1" Type="http://schemas.openxmlformats.org/officeDocument/2006/relationships/slideLayout" Target="../slideLayouts/slideLayout9.xml"/><Relationship Id="rId4" Type="http://schemas.openxmlformats.org/officeDocument/2006/relationships/image" Target="../media/image33.png"/></Relationships>
</file>

<file path=ppt/slides/_rels/slide27.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2.png"/><Relationship Id="rId1" Type="http://schemas.openxmlformats.org/officeDocument/2006/relationships/slideLayout" Target="../slideLayouts/slideLayout9.xml"/><Relationship Id="rId4" Type="http://schemas.openxmlformats.org/officeDocument/2006/relationships/image" Target="../media/image35.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793790" y="441857"/>
            <a:ext cx="7556421" cy="1417558"/>
          </a:xfrm>
          <a:prstGeom prst="rect">
            <a:avLst/>
          </a:prstGeom>
          <a:noFill/>
          <a:ln/>
        </p:spPr>
        <p:txBody>
          <a:bodyPr wrap="square" lIns="0" tIns="0" rIns="0" bIns="0" rtlCol="0" anchor="t"/>
          <a:lstStyle/>
          <a:p>
            <a:pPr algn="ctr">
              <a:lnSpc>
                <a:spcPts val="5550"/>
              </a:lnSpc>
            </a:pP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חיזוי</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שבץ</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מוחי</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p>
          <a:p>
            <a:pPr algn="ctr">
              <a:lnSpc>
                <a:spcPts val="5550"/>
              </a:lnSpc>
            </a:pP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Stroke Prediction)</a:t>
            </a:r>
            <a:r>
              <a:rPr lang="he-IL" sz="4450" b="1" dirty="0">
                <a:solidFill>
                  <a:srgbClr val="EEAEF6"/>
                </a:solidFill>
                <a:latin typeface="Calibri" panose="020F0502020204030204" pitchFamily="34" charset="0"/>
                <a:ea typeface="Bricolage Grotesque Extra Bold" pitchFamily="34" charset="-122"/>
                <a:cs typeface="Calibri" panose="020F0502020204030204" pitchFamily="34" charset="0"/>
              </a:rPr>
              <a:t>)</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p>
          <a:p>
            <a:pPr algn="ctr">
              <a:lnSpc>
                <a:spcPts val="5550"/>
              </a:lnSpc>
            </a:pP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באמצעות</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למידת</a:t>
            </a: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 </a:t>
            </a:r>
            <a:r>
              <a:rPr lang="en-US" sz="4450" b="1" dirty="0" err="1">
                <a:solidFill>
                  <a:srgbClr val="EEAEF6"/>
                </a:solidFill>
                <a:latin typeface="Calibri" panose="020F0502020204030204" pitchFamily="34" charset="0"/>
                <a:ea typeface="Bricolage Grotesque Extra Bold" pitchFamily="34" charset="-122"/>
                <a:cs typeface="Calibri" panose="020F0502020204030204" pitchFamily="34" charset="0"/>
              </a:rPr>
              <a:t>מכונה</a:t>
            </a:r>
            <a:endPar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endParaRPr>
          </a:p>
          <a:p>
            <a:pPr marL="0" indent="0" algn="ctr" rtl="1">
              <a:lnSpc>
                <a:spcPts val="5550"/>
              </a:lnSpc>
              <a:buNone/>
            </a:pPr>
            <a:endParaRPr lang="en-US" sz="4450" dirty="0">
              <a:latin typeface="Calibri" panose="020F0502020204030204" pitchFamily="34" charset="0"/>
              <a:cs typeface="Calibri" panose="020F0502020204030204" pitchFamily="34" charset="0"/>
            </a:endParaRPr>
          </a:p>
        </p:txBody>
      </p:sp>
      <p:sp>
        <p:nvSpPr>
          <p:cNvPr id="4" name="Text 1"/>
          <p:cNvSpPr/>
          <p:nvPr/>
        </p:nvSpPr>
        <p:spPr>
          <a:xfrm>
            <a:off x="702348" y="3516418"/>
            <a:ext cx="7556421" cy="1849908"/>
          </a:xfrm>
          <a:prstGeom prst="rect">
            <a:avLst/>
          </a:prstGeom>
          <a:noFill/>
          <a:ln/>
        </p:spPr>
        <p:txBody>
          <a:bodyPr wrap="none" lIns="0" tIns="0" rIns="0" bIns="0" rtlCol="0" anchor="t"/>
          <a:lstStyle/>
          <a:p>
            <a:pPr algn="ctr">
              <a:lnSpc>
                <a:spcPts val="2850"/>
              </a:lnSpc>
            </a:pPr>
            <a:r>
              <a:rPr lang="he-IL" sz="2400" b="1" i="1" dirty="0">
                <a:solidFill>
                  <a:schemeClr val="bg1"/>
                </a:solidFill>
                <a:latin typeface="Calibri" panose="020F0502020204030204" pitchFamily="34" charset="0"/>
                <a:cs typeface="Calibri" panose="020F0502020204030204" pitchFamily="34" charset="0"/>
              </a:rPr>
              <a:t>מה הם הגורמים שעלולים לגרום</a:t>
            </a:r>
            <a:br>
              <a:rPr lang="he-IL" sz="2400" b="1" i="1" dirty="0">
                <a:solidFill>
                  <a:schemeClr val="bg1"/>
                </a:solidFill>
                <a:latin typeface="Calibri" panose="020F0502020204030204" pitchFamily="34" charset="0"/>
                <a:cs typeface="Calibri" panose="020F0502020204030204" pitchFamily="34" charset="0"/>
              </a:rPr>
            </a:br>
            <a:r>
              <a:rPr lang="he-IL" sz="2400" b="1" i="1" dirty="0">
                <a:solidFill>
                  <a:schemeClr val="bg1"/>
                </a:solidFill>
                <a:latin typeface="Calibri" panose="020F0502020204030204" pitchFamily="34" charset="0"/>
                <a:cs typeface="Calibri" panose="020F0502020204030204" pitchFamily="34" charset="0"/>
              </a:rPr>
              <a:t>לשבץ מוחי?</a:t>
            </a:r>
            <a:br>
              <a:rPr lang="he-IL" sz="2400" b="1" i="1" dirty="0">
                <a:solidFill>
                  <a:schemeClr val="bg1"/>
                </a:solidFill>
                <a:latin typeface="Calibri" panose="020F0502020204030204" pitchFamily="34" charset="0"/>
                <a:cs typeface="Calibri" panose="020F0502020204030204" pitchFamily="34" charset="0"/>
              </a:rPr>
            </a:br>
            <a:r>
              <a:rPr lang="he-IL" sz="2400" b="1" i="1" dirty="0">
                <a:solidFill>
                  <a:schemeClr val="bg1"/>
                </a:solidFill>
                <a:latin typeface="Calibri" panose="020F0502020204030204" pitchFamily="34" charset="0"/>
                <a:cs typeface="Calibri" panose="020F0502020204030204" pitchFamily="34" charset="0"/>
              </a:rPr>
              <a:t>וכמה הם משפיעים?</a:t>
            </a:r>
            <a:endParaRPr lang="en-US" sz="2000" dirty="0">
              <a:solidFill>
                <a:schemeClr val="bg1"/>
              </a:solidFill>
              <a:latin typeface="Calibri" panose="020F0502020204030204" pitchFamily="34" charset="0"/>
              <a:cs typeface="Calibri" panose="020F0502020204030204" pitchFamily="34" charset="0"/>
            </a:endParaRPr>
          </a:p>
        </p:txBody>
      </p:sp>
      <p:sp>
        <p:nvSpPr>
          <p:cNvPr id="5" name="תיבת טקסט 4">
            <a:extLst>
              <a:ext uri="{FF2B5EF4-FFF2-40B4-BE49-F238E27FC236}">
                <a16:creationId xmlns:a16="http://schemas.microsoft.com/office/drawing/2014/main" id="{F1FE8D22-CE91-AFA1-DB9E-5F5123EA4F6A}"/>
              </a:ext>
            </a:extLst>
          </p:cNvPr>
          <p:cNvSpPr txBox="1"/>
          <p:nvPr/>
        </p:nvSpPr>
        <p:spPr>
          <a:xfrm>
            <a:off x="2429692" y="5151649"/>
            <a:ext cx="4284616" cy="1323439"/>
          </a:xfrm>
          <a:prstGeom prst="rect">
            <a:avLst/>
          </a:prstGeom>
          <a:noFill/>
        </p:spPr>
        <p:txBody>
          <a:bodyPr wrap="square" rtlCol="1">
            <a:spAutoFit/>
          </a:bodyPr>
          <a:lstStyle/>
          <a:p>
            <a:pPr algn="ctr"/>
            <a:r>
              <a:rPr lang="he-IL" sz="3200" b="1" dirty="0">
                <a:solidFill>
                  <a:srgbClr val="D69DE3"/>
                </a:solidFill>
              </a:rPr>
              <a:t>מגישים:</a:t>
            </a:r>
          </a:p>
          <a:p>
            <a:pPr algn="ctr"/>
            <a:r>
              <a:rPr lang="he-IL" sz="2400" b="1" dirty="0">
                <a:solidFill>
                  <a:schemeClr val="bg1"/>
                </a:solidFill>
              </a:rPr>
              <a:t>לירון כהן</a:t>
            </a:r>
          </a:p>
          <a:p>
            <a:pPr algn="ctr"/>
            <a:r>
              <a:rPr lang="he-IL" sz="2400" b="1" dirty="0">
                <a:solidFill>
                  <a:schemeClr val="bg1"/>
                </a:solidFill>
              </a:rPr>
              <a:t>עומר אפטר</a:t>
            </a:r>
          </a:p>
        </p:txBody>
      </p:sp>
      <p:sp>
        <p:nvSpPr>
          <p:cNvPr id="6" name="תיבת טקסט 5">
            <a:extLst>
              <a:ext uri="{FF2B5EF4-FFF2-40B4-BE49-F238E27FC236}">
                <a16:creationId xmlns:a16="http://schemas.microsoft.com/office/drawing/2014/main" id="{DE80A767-BCC7-CC94-361F-33E87D416FB5}"/>
              </a:ext>
            </a:extLst>
          </p:cNvPr>
          <p:cNvSpPr txBox="1"/>
          <p:nvPr/>
        </p:nvSpPr>
        <p:spPr>
          <a:xfrm>
            <a:off x="305452" y="7354976"/>
            <a:ext cx="8350211" cy="400110"/>
          </a:xfrm>
          <a:prstGeom prst="rect">
            <a:avLst/>
          </a:prstGeom>
          <a:noFill/>
        </p:spPr>
        <p:txBody>
          <a:bodyPr wrap="square" rtlCol="1">
            <a:spAutoFit/>
          </a:bodyPr>
          <a:lstStyle/>
          <a:p>
            <a:r>
              <a:rPr lang="he-IL" sz="2000" dirty="0">
                <a:solidFill>
                  <a:schemeClr val="bg1"/>
                </a:solidFill>
              </a:rPr>
              <a:t>קישור ל-</a:t>
            </a:r>
            <a:r>
              <a:rPr lang="en-US" sz="2000" dirty="0">
                <a:solidFill>
                  <a:schemeClr val="bg1"/>
                </a:solidFill>
              </a:rPr>
              <a:t>GitHub</a:t>
            </a:r>
            <a:r>
              <a:rPr lang="he-IL" sz="2000" dirty="0">
                <a:solidFill>
                  <a:schemeClr val="bg1"/>
                </a:solidFill>
              </a:rPr>
              <a:t>: </a:t>
            </a:r>
            <a:r>
              <a:rPr lang="en-US" sz="2000" dirty="0">
                <a:solidFill>
                  <a:schemeClr val="bg1"/>
                </a:solidFill>
                <a:hlinkClick r:id="rId4"/>
              </a:rPr>
              <a:t>https://github.com/liron02319/Machine_Learning_Project.git</a:t>
            </a:r>
            <a:endParaRPr lang="he-IL"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46E5B9-8121-3AD9-171A-D960A0E13917}"/>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C7C8E5A4-2639-8685-E0AF-24E7F64D58A7}"/>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התפלגות ערכים חשובים לפי האם קיבלו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BBA5E382-94A4-4127-0FFC-DE8ECB079331}"/>
              </a:ext>
            </a:extLst>
          </p:cNvPr>
          <p:cNvSpPr txBox="1"/>
          <p:nvPr/>
        </p:nvSpPr>
        <p:spPr>
          <a:xfrm>
            <a:off x="1071682" y="1047914"/>
            <a:ext cx="6463437" cy="3416320"/>
          </a:xfrm>
          <a:prstGeom prst="rect">
            <a:avLst/>
          </a:prstGeom>
          <a:noFill/>
        </p:spPr>
        <p:txBody>
          <a:bodyPr wrap="square" rtlCol="1">
            <a:spAutoFit/>
          </a:bodyPr>
          <a:lstStyle/>
          <a:p>
            <a:pPr marL="342900" indent="-342900">
              <a:buFont typeface="Arial" panose="020B0604020202020204" pitchFamily="34" charset="0"/>
              <a:buChar char="•"/>
            </a:pPr>
            <a:r>
              <a:rPr lang="he-IL" sz="2400" dirty="0">
                <a:solidFill>
                  <a:schemeClr val="bg1"/>
                </a:solidFill>
                <a:latin typeface="Calibri" panose="020F0502020204030204" pitchFamily="34" charset="0"/>
              </a:rPr>
              <a:t>ננתח את ה3 משתנים החשובים: הגיל, ה</a:t>
            </a:r>
            <a:r>
              <a:rPr lang="en-US" sz="2400" dirty="0" err="1">
                <a:solidFill>
                  <a:schemeClr val="bg1"/>
                </a:solidFill>
                <a:latin typeface="Calibri" panose="020F0502020204030204" pitchFamily="34" charset="0"/>
              </a:rPr>
              <a:t>bmi</a:t>
            </a:r>
            <a:r>
              <a:rPr lang="en-US" sz="2400" dirty="0">
                <a:solidFill>
                  <a:schemeClr val="bg1"/>
                </a:solidFill>
                <a:latin typeface="Calibri" panose="020F0502020204030204" pitchFamily="34" charset="0"/>
              </a:rPr>
              <a:t>- </a:t>
            </a:r>
            <a:r>
              <a:rPr lang="he-IL" sz="2400" dirty="0">
                <a:solidFill>
                  <a:schemeClr val="bg1"/>
                </a:solidFill>
                <a:latin typeface="Calibri" panose="020F0502020204030204" pitchFamily="34" charset="0"/>
              </a:rPr>
              <a:t>וממוצע רמת הגלוקוז. נשווה בין מטופלים שקיבלו שבץ לבין אלה שלא (לפי ערך </a:t>
            </a:r>
            <a:r>
              <a:rPr lang="en-US" sz="2400" dirty="0">
                <a:solidFill>
                  <a:schemeClr val="bg1"/>
                </a:solidFill>
                <a:latin typeface="Calibri" panose="020F0502020204030204" pitchFamily="34" charset="0"/>
              </a:rPr>
              <a:t>stroke</a:t>
            </a:r>
            <a:r>
              <a:rPr lang="he-IL" sz="2400" dirty="0">
                <a:solidFill>
                  <a:schemeClr val="bg1"/>
                </a:solidFill>
                <a:latin typeface="Calibri" panose="020F0502020204030204" pitchFamily="34" charset="0"/>
              </a:rPr>
              <a:t>) לפי ההתפלגות של כל קבוצה על כל משתנה.</a:t>
            </a:r>
          </a:p>
          <a:p>
            <a:pPr marL="342900" indent="-342900">
              <a:buFont typeface="Arial" panose="020B0604020202020204" pitchFamily="34" charset="0"/>
              <a:buChar char="•"/>
            </a:pPr>
            <a:r>
              <a:rPr lang="he-IL" sz="2400" dirty="0">
                <a:solidFill>
                  <a:schemeClr val="bg1"/>
                </a:solidFill>
                <a:latin typeface="Calibri" panose="020F0502020204030204" pitchFamily="34" charset="0"/>
              </a:rPr>
              <a:t>ניתן לראות שככל שהגיל גדול יותר ככה גם ריכוז האנשים שקיבלו שבץ. זה מראה שגיל הוא פקטור משמעותי בקבלת החלטה לגבי סיווג קבלת שבץ.</a:t>
            </a:r>
          </a:p>
          <a:p>
            <a:pPr marL="342900" indent="-342900">
              <a:buFont typeface="Arial" panose="020B0604020202020204" pitchFamily="34" charset="0"/>
              <a:buChar char="•"/>
            </a:pPr>
            <a:r>
              <a:rPr lang="he-IL" sz="2400" dirty="0">
                <a:solidFill>
                  <a:schemeClr val="bg1"/>
                </a:solidFill>
                <a:latin typeface="Calibri" panose="020F0502020204030204" pitchFamily="34" charset="0"/>
              </a:rPr>
              <a:t>גם ממוצע רמת גלוקוז ו-</a:t>
            </a:r>
            <a:r>
              <a:rPr lang="en-US" sz="2400" dirty="0" err="1">
                <a:solidFill>
                  <a:schemeClr val="bg1"/>
                </a:solidFill>
                <a:latin typeface="Calibri" panose="020F0502020204030204" pitchFamily="34" charset="0"/>
              </a:rPr>
              <a:t>Bmi</a:t>
            </a:r>
            <a:r>
              <a:rPr lang="he-IL" sz="2400" dirty="0">
                <a:solidFill>
                  <a:schemeClr val="bg1"/>
                </a:solidFill>
                <a:latin typeface="Calibri" panose="020F0502020204030204" pitchFamily="34" charset="0"/>
              </a:rPr>
              <a:t> מראים טרנד עם קבוצת מקבלי שבץ.</a:t>
            </a:r>
          </a:p>
        </p:txBody>
      </p:sp>
      <p:pic>
        <p:nvPicPr>
          <p:cNvPr id="8" name="תמונה 7" descr="תמונה שמכילה טקסט, תרשים, עלילה&#10;&#10;תוכן בינה מלאכותית גנרטיבית עשוי להיות שגוי.">
            <a:extLst>
              <a:ext uri="{FF2B5EF4-FFF2-40B4-BE49-F238E27FC236}">
                <a16:creationId xmlns:a16="http://schemas.microsoft.com/office/drawing/2014/main" id="{1108B30D-0426-4AA5-1A3D-703F260BD4F0}"/>
              </a:ext>
            </a:extLst>
          </p:cNvPr>
          <p:cNvPicPr>
            <a:picLocks noChangeAspect="1"/>
          </p:cNvPicPr>
          <p:nvPr/>
        </p:nvPicPr>
        <p:blipFill>
          <a:blip r:embed="rId3"/>
          <a:stretch>
            <a:fillRect/>
          </a:stretch>
        </p:blipFill>
        <p:spPr>
          <a:xfrm>
            <a:off x="1096583" y="4381664"/>
            <a:ext cx="6324600" cy="3162300"/>
          </a:xfrm>
          <a:prstGeom prst="rect">
            <a:avLst/>
          </a:prstGeom>
          <a:effectLst>
            <a:softEdge rad="38100"/>
          </a:effectLst>
        </p:spPr>
      </p:pic>
      <p:pic>
        <p:nvPicPr>
          <p:cNvPr id="10" name="תמונה 9" descr="תמונה שמכילה תרשים, צילום מסך, טקסט, עלילה&#10;&#10;תוכן בינה מלאכותית גנרטיבית עשוי להיות שגוי.">
            <a:extLst>
              <a:ext uri="{FF2B5EF4-FFF2-40B4-BE49-F238E27FC236}">
                <a16:creationId xmlns:a16="http://schemas.microsoft.com/office/drawing/2014/main" id="{3698F4A4-A181-9239-19D1-25F1D7676FE8}"/>
              </a:ext>
            </a:extLst>
          </p:cNvPr>
          <p:cNvPicPr>
            <a:picLocks noChangeAspect="1"/>
          </p:cNvPicPr>
          <p:nvPr/>
        </p:nvPicPr>
        <p:blipFill>
          <a:blip r:embed="rId4"/>
          <a:stretch>
            <a:fillRect/>
          </a:stretch>
        </p:blipFill>
        <p:spPr>
          <a:xfrm>
            <a:off x="7771007" y="4381664"/>
            <a:ext cx="6324600" cy="3162300"/>
          </a:xfrm>
          <a:prstGeom prst="rect">
            <a:avLst/>
          </a:prstGeom>
          <a:effectLst>
            <a:softEdge rad="38100"/>
          </a:effectLst>
        </p:spPr>
      </p:pic>
      <p:pic>
        <p:nvPicPr>
          <p:cNvPr id="12" name="תמונה 11" descr="תמונה שמכילה טקסט, תרשים, עלילה, צילום מסך&#10;&#10;תוכן בינה מלאכותית גנרטיבית עשוי להיות שגוי.">
            <a:extLst>
              <a:ext uri="{FF2B5EF4-FFF2-40B4-BE49-F238E27FC236}">
                <a16:creationId xmlns:a16="http://schemas.microsoft.com/office/drawing/2014/main" id="{F27DB765-DEAB-A25A-1A7D-ED558E43D039}"/>
              </a:ext>
            </a:extLst>
          </p:cNvPr>
          <p:cNvPicPr>
            <a:picLocks noChangeAspect="1"/>
          </p:cNvPicPr>
          <p:nvPr/>
        </p:nvPicPr>
        <p:blipFill>
          <a:blip r:embed="rId5"/>
          <a:stretch>
            <a:fillRect/>
          </a:stretch>
        </p:blipFill>
        <p:spPr>
          <a:xfrm>
            <a:off x="7761515" y="1047914"/>
            <a:ext cx="6324600" cy="3162300"/>
          </a:xfrm>
          <a:prstGeom prst="rect">
            <a:avLst/>
          </a:prstGeom>
          <a:effectLst>
            <a:softEdge rad="38100"/>
          </a:effectLst>
        </p:spPr>
      </p:pic>
    </p:spTree>
    <p:extLst>
      <p:ext uri="{BB962C8B-B14F-4D97-AF65-F5344CB8AC3E}">
        <p14:creationId xmlns:p14="http://schemas.microsoft.com/office/powerpoint/2010/main" val="14991904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CE5522A-C729-4668-57B1-F9112F5CC668}"/>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D9ACD061-CC63-9B2D-2E62-6C4DC0FB83AA}"/>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התפלגות שאר הערכים</a:t>
            </a:r>
            <a:endParaRPr lang="en-US" sz="4800" dirty="0">
              <a:solidFill>
                <a:srgbClr val="D69DE3"/>
              </a:solidFill>
            </a:endParaRPr>
          </a:p>
        </p:txBody>
      </p:sp>
      <p:sp>
        <p:nvSpPr>
          <p:cNvPr id="2" name="תיבת טקסט 1">
            <a:extLst>
              <a:ext uri="{FF2B5EF4-FFF2-40B4-BE49-F238E27FC236}">
                <a16:creationId xmlns:a16="http://schemas.microsoft.com/office/drawing/2014/main" id="{4F35B181-2FED-DCA1-B787-7DA9C40A73ED}"/>
              </a:ext>
            </a:extLst>
          </p:cNvPr>
          <p:cNvSpPr txBox="1"/>
          <p:nvPr/>
        </p:nvSpPr>
        <p:spPr>
          <a:xfrm>
            <a:off x="364878" y="1253909"/>
            <a:ext cx="4034246" cy="3939540"/>
          </a:xfrm>
          <a:prstGeom prst="rect">
            <a:avLst/>
          </a:prstGeom>
          <a:noFill/>
        </p:spPr>
        <p:txBody>
          <a:bodyPr wrap="square" rtlCol="1">
            <a:spAutoFit/>
          </a:bodyPr>
          <a:lstStyle/>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ניתן לראות ש-</a:t>
            </a:r>
            <a:r>
              <a:rPr lang="en-US" sz="2400" dirty="0" err="1">
                <a:solidFill>
                  <a:schemeClr val="bg1"/>
                </a:solidFill>
                <a:latin typeface="Calibri" panose="020F0502020204030204" pitchFamily="34" charset="0"/>
              </a:rPr>
              <a:t>work_type</a:t>
            </a:r>
            <a:r>
              <a:rPr lang="he-IL" sz="2400" dirty="0">
                <a:solidFill>
                  <a:schemeClr val="bg1"/>
                </a:solidFill>
                <a:latin typeface="Calibri" panose="020F0502020204030204" pitchFamily="34" charset="0"/>
              </a:rPr>
              <a:t> יש הרבה יותר נקודות עם שבץ אשר ערך זה הוא "</a:t>
            </a:r>
            <a:r>
              <a:rPr lang="en-US" sz="2400" dirty="0">
                <a:solidFill>
                  <a:schemeClr val="bg1"/>
                </a:solidFill>
                <a:latin typeface="Calibri" panose="020F0502020204030204" pitchFamily="34" charset="0"/>
              </a:rPr>
              <a:t>private</a:t>
            </a:r>
            <a:r>
              <a:rPr lang="he-IL" sz="2400" dirty="0">
                <a:solidFill>
                  <a:schemeClr val="bg1"/>
                </a:solidFill>
                <a:latin typeface="Calibri" panose="020F0502020204030204" pitchFamily="34" charset="0"/>
              </a:rPr>
              <a:t>"</a:t>
            </a:r>
            <a:br>
              <a:rPr lang="en-US" sz="2400" dirty="0">
                <a:solidFill>
                  <a:schemeClr val="bg1"/>
                </a:solidFill>
                <a:latin typeface="Calibri" panose="020F0502020204030204" pitchFamily="34" charset="0"/>
              </a:rPr>
            </a:br>
            <a:r>
              <a:rPr lang="he-IL" sz="2400" dirty="0">
                <a:solidFill>
                  <a:schemeClr val="bg1"/>
                </a:solidFill>
                <a:latin typeface="Calibri" panose="020F0502020204030204" pitchFamily="34" charset="0"/>
              </a:rPr>
              <a:t>ובנוסף רוב הנקודות ללא שבץ עם ערך "</a:t>
            </a:r>
            <a:r>
              <a:rPr lang="en-US" sz="2400" dirty="0" err="1">
                <a:solidFill>
                  <a:schemeClr val="bg1"/>
                </a:solidFill>
                <a:latin typeface="Calibri" panose="020F0502020204030204" pitchFamily="34" charset="0"/>
              </a:rPr>
              <a:t>self_employed</a:t>
            </a:r>
            <a:r>
              <a:rPr lang="he-IL" sz="2400" dirty="0">
                <a:solidFill>
                  <a:schemeClr val="bg1"/>
                </a:solidFill>
                <a:latin typeface="Calibri" panose="020F0502020204030204" pitchFamily="34" charset="0"/>
              </a:rPr>
              <a:t>"</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חוץ מזה לא מבחינים בטרנדים גדולים בנתונים שלא ראינו קודם.</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הנקודות מאוד מעורבבות והמרחקים ביניהם קטנים.</a:t>
            </a:r>
          </a:p>
        </p:txBody>
      </p:sp>
      <p:pic>
        <p:nvPicPr>
          <p:cNvPr id="7" name="תמונה 6" descr="תמונה שמכילה טקסט, תרשים, צילום מסך, עיצוב&#10;&#10;תוכן בינה מלאכותית גנרטיבית עשוי להיות שגוי.">
            <a:extLst>
              <a:ext uri="{FF2B5EF4-FFF2-40B4-BE49-F238E27FC236}">
                <a16:creationId xmlns:a16="http://schemas.microsoft.com/office/drawing/2014/main" id="{17856117-9AB8-E13F-153F-B7A1E4DDBAC7}"/>
              </a:ext>
            </a:extLst>
          </p:cNvPr>
          <p:cNvPicPr>
            <a:picLocks noChangeAspect="1"/>
          </p:cNvPicPr>
          <p:nvPr/>
        </p:nvPicPr>
        <p:blipFill>
          <a:blip r:embed="rId3"/>
          <a:stretch>
            <a:fillRect/>
          </a:stretch>
        </p:blipFill>
        <p:spPr>
          <a:xfrm>
            <a:off x="4517571" y="1079737"/>
            <a:ext cx="9747951" cy="6693643"/>
          </a:xfrm>
          <a:prstGeom prst="rect">
            <a:avLst/>
          </a:prstGeom>
        </p:spPr>
      </p:pic>
    </p:spTree>
    <p:extLst>
      <p:ext uri="{BB962C8B-B14F-4D97-AF65-F5344CB8AC3E}">
        <p14:creationId xmlns:p14="http://schemas.microsoft.com/office/powerpoint/2010/main" val="42649619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D66B46-D286-D8BC-21F0-CC174BDBC728}"/>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B3A9EAA8-53CC-6BA2-6D75-7E3844AD8446}"/>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בעיית האי-איזון של סיווג ה-</a:t>
            </a:r>
            <a:r>
              <a:rPr lang="en-US" sz="4800" dirty="0">
                <a:solidFill>
                  <a:srgbClr val="D69DE3"/>
                </a:solidFill>
                <a:latin typeface="Calibri" panose="020F0502020204030204" pitchFamily="34" charset="0"/>
              </a:rPr>
              <a:t>LABEL</a:t>
            </a:r>
            <a:r>
              <a:rPr lang="he-IL" sz="4800" dirty="0">
                <a:solidFill>
                  <a:srgbClr val="D69DE3"/>
                </a:solidFill>
                <a:latin typeface="Calibri" panose="020F0502020204030204" pitchFamily="34" charset="0"/>
              </a:rPr>
              <a:t> (</a:t>
            </a:r>
            <a:r>
              <a:rPr lang="en-US" sz="4800" dirty="0">
                <a:solidFill>
                  <a:srgbClr val="D69DE3"/>
                </a:solidFill>
                <a:latin typeface="Calibri" panose="020F0502020204030204" pitchFamily="34" charset="0"/>
              </a:rPr>
              <a:t>stroke</a:t>
            </a:r>
            <a:r>
              <a:rPr lang="he-IL" sz="4800" dirty="0">
                <a:solidFill>
                  <a:srgbClr val="D69DE3"/>
                </a:solidFill>
                <a:latin typeface="Calibri" panose="020F0502020204030204" pitchFamily="34" charset="0"/>
              </a:rPr>
              <a:t>)</a:t>
            </a:r>
            <a:endParaRPr lang="en-US" sz="4800" dirty="0">
              <a:solidFill>
                <a:srgbClr val="D69DE3"/>
              </a:solidFill>
            </a:endParaRPr>
          </a:p>
        </p:txBody>
      </p:sp>
      <p:sp>
        <p:nvSpPr>
          <p:cNvPr id="2" name="תיבת טקסט 1">
            <a:extLst>
              <a:ext uri="{FF2B5EF4-FFF2-40B4-BE49-F238E27FC236}">
                <a16:creationId xmlns:a16="http://schemas.microsoft.com/office/drawing/2014/main" id="{0ACDC082-A715-0E6D-A2D2-3C41B129A0D3}"/>
              </a:ext>
            </a:extLst>
          </p:cNvPr>
          <p:cNvSpPr txBox="1"/>
          <p:nvPr/>
        </p:nvSpPr>
        <p:spPr>
          <a:xfrm>
            <a:off x="1071682" y="1253909"/>
            <a:ext cx="4588629" cy="6894195"/>
          </a:xfrm>
          <a:prstGeom prst="rect">
            <a:avLst/>
          </a:prstGeom>
          <a:noFill/>
        </p:spPr>
        <p:txBody>
          <a:bodyPr wrap="square" rtlCol="1">
            <a:spAutoFit/>
          </a:bodyPr>
          <a:lstStyle/>
          <a:p>
            <a:pPr marL="342900" indent="-342900">
              <a:buFont typeface="Arial" panose="020B0604020202020204" pitchFamily="34" charset="0"/>
              <a:buChar char="•"/>
            </a:pPr>
            <a:r>
              <a:rPr lang="he-IL" sz="2400" dirty="0">
                <a:solidFill>
                  <a:schemeClr val="bg1"/>
                </a:solidFill>
                <a:latin typeface="Calibri" panose="020F0502020204030204" pitchFamily="34" charset="0"/>
              </a:rPr>
              <a:t>נשווה בין כמות המטופלים במערך הנתונים שלנו שקיבלו ולא קיבלו שבץ מוחי.</a:t>
            </a:r>
          </a:p>
          <a:p>
            <a:pPr marL="342900" indent="-342900">
              <a:buFont typeface="Arial" panose="020B0604020202020204" pitchFamily="34" charset="0"/>
              <a:buChar char="•"/>
            </a:pPr>
            <a:endParaRPr lang="he-IL" sz="2400" dirty="0">
              <a:solidFill>
                <a:schemeClr val="bg1"/>
              </a:solidFill>
              <a:latin typeface="Calibri" panose="020F0502020204030204" pitchFamily="34" charset="0"/>
            </a:endParaRPr>
          </a:p>
          <a:p>
            <a:pPr marL="342900" indent="-342900">
              <a:buFont typeface="Arial" panose="020B0604020202020204" pitchFamily="34" charset="0"/>
              <a:buChar char="•"/>
            </a:pPr>
            <a:r>
              <a:rPr lang="he-IL" sz="2400" dirty="0">
                <a:solidFill>
                  <a:schemeClr val="bg1"/>
                </a:solidFill>
                <a:latin typeface="Calibri" panose="020F0502020204030204" pitchFamily="34" charset="0"/>
              </a:rPr>
              <a:t>ניתן לראות כי כמות המטופלים בבסיס הנתונים שקיבלו שבץ מוחי מהווה קצת פחות מ-5% מסך כל המטופלים</a:t>
            </a:r>
          </a:p>
          <a:p>
            <a:pPr marL="342900" indent="-342900">
              <a:buFont typeface="Arial" panose="020B0604020202020204" pitchFamily="34" charset="0"/>
              <a:buChar char="•"/>
            </a:pPr>
            <a:endParaRPr lang="he-IL" sz="2400" dirty="0">
              <a:solidFill>
                <a:schemeClr val="bg1"/>
              </a:solidFill>
              <a:latin typeface="Calibri" panose="020F0502020204030204" pitchFamily="34" charset="0"/>
            </a:endParaRPr>
          </a:p>
          <a:p>
            <a:pPr marL="342900" indent="-342900">
              <a:buFont typeface="Arial" panose="020B0604020202020204" pitchFamily="34" charset="0"/>
              <a:buChar char="•"/>
            </a:pPr>
            <a:r>
              <a:rPr lang="he-IL" sz="2400" dirty="0">
                <a:solidFill>
                  <a:schemeClr val="bg1"/>
                </a:solidFill>
                <a:latin typeface="Calibri" panose="020F0502020204030204" pitchFamily="34" charset="0"/>
              </a:rPr>
              <a:t>אי-איזון זה יוצר קושי לאימון המודל וזיהוי נכון של שבץ, </a:t>
            </a:r>
            <a:br>
              <a:rPr lang="en-US" sz="2400" dirty="0">
                <a:solidFill>
                  <a:schemeClr val="bg1"/>
                </a:solidFill>
                <a:latin typeface="Calibri" panose="020F0502020204030204" pitchFamily="34" charset="0"/>
              </a:rPr>
            </a:br>
            <a:r>
              <a:rPr lang="he-IL" sz="2400" dirty="0">
                <a:solidFill>
                  <a:schemeClr val="bg1"/>
                </a:solidFill>
                <a:latin typeface="Calibri" panose="020F0502020204030204" pitchFamily="34" charset="0"/>
              </a:rPr>
              <a:t>כך מודל "טיפש" יכול להגיע לרמת דיוק של כ-95%.</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נתמודד עם זה בעזרת נתינת משקל יותר גדול באימון לדוגמאות שקיבלו שבץ.</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דרך נוספת היא </a:t>
            </a:r>
            <a:r>
              <a:rPr lang="en-US" sz="2400" dirty="0">
                <a:solidFill>
                  <a:schemeClr val="bg1"/>
                </a:solidFill>
                <a:latin typeface="Calibri" panose="020F0502020204030204" pitchFamily="34" charset="0"/>
              </a:rPr>
              <a:t>Oversampling</a:t>
            </a:r>
            <a:r>
              <a:rPr lang="he-IL" sz="2400" dirty="0">
                <a:solidFill>
                  <a:schemeClr val="bg1"/>
                </a:solidFill>
                <a:latin typeface="Calibri" panose="020F0502020204030204" pitchFamily="34" charset="0"/>
              </a:rPr>
              <a:t>, לא נשתמש בה לניסויים אלה.</a:t>
            </a:r>
          </a:p>
        </p:txBody>
      </p:sp>
      <p:pic>
        <p:nvPicPr>
          <p:cNvPr id="6" name="תמונה 5" descr="תמונה שמכילה טקסט, צילום מסך, תרשים, עלילה&#10;&#10;תוכן בינה מלאכותית גנרטיבית עשוי להיות שגוי.">
            <a:extLst>
              <a:ext uri="{FF2B5EF4-FFF2-40B4-BE49-F238E27FC236}">
                <a16:creationId xmlns:a16="http://schemas.microsoft.com/office/drawing/2014/main" id="{4AB57260-5690-B9F3-1246-6A68E733D478}"/>
              </a:ext>
            </a:extLst>
          </p:cNvPr>
          <p:cNvPicPr>
            <a:picLocks noChangeAspect="1"/>
          </p:cNvPicPr>
          <p:nvPr/>
        </p:nvPicPr>
        <p:blipFill>
          <a:blip r:embed="rId3"/>
          <a:stretch>
            <a:fillRect/>
          </a:stretch>
        </p:blipFill>
        <p:spPr>
          <a:xfrm>
            <a:off x="6035036" y="1796337"/>
            <a:ext cx="8180324" cy="5453549"/>
          </a:xfrm>
          <a:prstGeom prst="rect">
            <a:avLst/>
          </a:prstGeom>
        </p:spPr>
      </p:pic>
    </p:spTree>
    <p:extLst>
      <p:ext uri="{BB962C8B-B14F-4D97-AF65-F5344CB8AC3E}">
        <p14:creationId xmlns:p14="http://schemas.microsoft.com/office/powerpoint/2010/main" val="401352368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3" name="Text 1"/>
          <p:cNvSpPr/>
          <p:nvPr/>
        </p:nvSpPr>
        <p:spPr>
          <a:xfrm>
            <a:off x="4437323" y="317840"/>
            <a:ext cx="8902898" cy="708779"/>
          </a:xfrm>
          <a:prstGeom prst="rect">
            <a:avLst/>
          </a:prstGeom>
          <a:noFill/>
          <a:ln/>
        </p:spPr>
        <p:txBody>
          <a:bodyPr wrap="none" lIns="0" tIns="0" rIns="0" bIns="0" rtlCol="0" anchor="t"/>
          <a:lstStyle/>
          <a:p>
            <a:pPr>
              <a:lnSpc>
                <a:spcPts val="5550"/>
              </a:lnSpc>
            </a:pPr>
            <a:r>
              <a:rPr lang="he-IL" sz="4800" dirty="0">
                <a:solidFill>
                  <a:srgbClr val="D69DE3"/>
                </a:solidFill>
                <a:latin typeface="Calibri" panose="020F0502020204030204" pitchFamily="34" charset="0"/>
              </a:rPr>
              <a:t>הסבר על האלגוריתמים בהם השתמשנו לסיווג</a:t>
            </a:r>
            <a:endParaRPr lang="en-US" sz="4450" dirty="0">
              <a:solidFill>
                <a:srgbClr val="D69DE3"/>
              </a:solidFill>
            </a:endParaRPr>
          </a:p>
        </p:txBody>
      </p:sp>
      <p:sp>
        <p:nvSpPr>
          <p:cNvPr id="4" name="Shape 2"/>
          <p:cNvSpPr/>
          <p:nvPr/>
        </p:nvSpPr>
        <p:spPr>
          <a:xfrm>
            <a:off x="7428549" y="1365099"/>
            <a:ext cx="6407944" cy="2292501"/>
          </a:xfrm>
          <a:prstGeom prst="roundRect">
            <a:avLst>
              <a:gd name="adj" fmla="val 3878"/>
            </a:avLst>
          </a:prstGeom>
          <a:noFill/>
          <a:ln w="30480">
            <a:solidFill>
              <a:srgbClr val="414677"/>
            </a:solidFill>
            <a:prstDash val="solid"/>
          </a:ln>
        </p:spPr>
        <p:txBody>
          <a:bodyPr/>
          <a:lstStyle/>
          <a:p>
            <a:endParaRPr lang="he-IL"/>
          </a:p>
        </p:txBody>
      </p:sp>
      <p:sp>
        <p:nvSpPr>
          <p:cNvPr id="5" name="Shape 3"/>
          <p:cNvSpPr/>
          <p:nvPr/>
        </p:nvSpPr>
        <p:spPr>
          <a:xfrm>
            <a:off x="7428549" y="1365099"/>
            <a:ext cx="121920" cy="2292501"/>
          </a:xfrm>
          <a:prstGeom prst="roundRect">
            <a:avLst>
              <a:gd name="adj" fmla="val 78139"/>
            </a:avLst>
          </a:prstGeom>
          <a:solidFill>
            <a:srgbClr val="EEAEF6"/>
          </a:solidFill>
          <a:ln/>
        </p:spPr>
        <p:txBody>
          <a:bodyPr/>
          <a:lstStyle/>
          <a:p>
            <a:endParaRPr lang="he-IL"/>
          </a:p>
        </p:txBody>
      </p:sp>
      <p:sp>
        <p:nvSpPr>
          <p:cNvPr id="8" name="Shape 6"/>
          <p:cNvSpPr/>
          <p:nvPr/>
        </p:nvSpPr>
        <p:spPr>
          <a:xfrm>
            <a:off x="793790" y="1365099"/>
            <a:ext cx="6408063" cy="2292501"/>
          </a:xfrm>
          <a:prstGeom prst="roundRect">
            <a:avLst>
              <a:gd name="adj" fmla="val 3878"/>
            </a:avLst>
          </a:prstGeom>
          <a:noFill/>
          <a:ln w="30480">
            <a:solidFill>
              <a:srgbClr val="414677"/>
            </a:solidFill>
            <a:prstDash val="solid"/>
          </a:ln>
        </p:spPr>
        <p:txBody>
          <a:bodyPr/>
          <a:lstStyle/>
          <a:p>
            <a:endParaRPr lang="he-IL"/>
          </a:p>
        </p:txBody>
      </p:sp>
      <p:sp>
        <p:nvSpPr>
          <p:cNvPr id="9" name="Shape 7"/>
          <p:cNvSpPr/>
          <p:nvPr/>
        </p:nvSpPr>
        <p:spPr>
          <a:xfrm>
            <a:off x="793790" y="1365099"/>
            <a:ext cx="121920" cy="2292501"/>
          </a:xfrm>
          <a:prstGeom prst="roundRect">
            <a:avLst>
              <a:gd name="adj" fmla="val 78139"/>
            </a:avLst>
          </a:prstGeom>
          <a:solidFill>
            <a:srgbClr val="EEAEF6"/>
          </a:solidFill>
          <a:ln/>
        </p:spPr>
        <p:txBody>
          <a:bodyPr/>
          <a:lstStyle/>
          <a:p>
            <a:endParaRPr lang="he-IL"/>
          </a:p>
        </p:txBody>
      </p:sp>
      <p:sp>
        <p:nvSpPr>
          <p:cNvPr id="12" name="Shape 10"/>
          <p:cNvSpPr/>
          <p:nvPr/>
        </p:nvSpPr>
        <p:spPr>
          <a:xfrm>
            <a:off x="7428549" y="3968174"/>
            <a:ext cx="6407944" cy="2093714"/>
          </a:xfrm>
          <a:prstGeom prst="roundRect">
            <a:avLst>
              <a:gd name="adj" fmla="val 4550"/>
            </a:avLst>
          </a:prstGeom>
          <a:noFill/>
          <a:ln w="30480">
            <a:solidFill>
              <a:srgbClr val="414677"/>
            </a:solidFill>
            <a:prstDash val="solid"/>
          </a:ln>
        </p:spPr>
        <p:txBody>
          <a:bodyPr/>
          <a:lstStyle/>
          <a:p>
            <a:endParaRPr lang="he-IL"/>
          </a:p>
        </p:txBody>
      </p:sp>
      <p:sp>
        <p:nvSpPr>
          <p:cNvPr id="13" name="Shape 11"/>
          <p:cNvSpPr/>
          <p:nvPr/>
        </p:nvSpPr>
        <p:spPr>
          <a:xfrm>
            <a:off x="7428549" y="3968174"/>
            <a:ext cx="121920" cy="2093714"/>
          </a:xfrm>
          <a:prstGeom prst="roundRect">
            <a:avLst>
              <a:gd name="adj" fmla="val 78139"/>
            </a:avLst>
          </a:prstGeom>
          <a:solidFill>
            <a:srgbClr val="EEAEF6"/>
          </a:solidFill>
          <a:ln/>
        </p:spPr>
        <p:txBody>
          <a:bodyPr/>
          <a:lstStyle/>
          <a:p>
            <a:endParaRPr lang="he-IL"/>
          </a:p>
        </p:txBody>
      </p:sp>
      <p:sp>
        <p:nvSpPr>
          <p:cNvPr id="16" name="Shape 14"/>
          <p:cNvSpPr/>
          <p:nvPr/>
        </p:nvSpPr>
        <p:spPr>
          <a:xfrm>
            <a:off x="793789" y="3942048"/>
            <a:ext cx="6408063" cy="2093714"/>
          </a:xfrm>
          <a:prstGeom prst="roundRect">
            <a:avLst>
              <a:gd name="adj" fmla="val 4550"/>
            </a:avLst>
          </a:prstGeom>
          <a:noFill/>
          <a:ln w="30480">
            <a:solidFill>
              <a:srgbClr val="414677"/>
            </a:solidFill>
            <a:prstDash val="solid"/>
          </a:ln>
        </p:spPr>
        <p:txBody>
          <a:bodyPr/>
          <a:lstStyle/>
          <a:p>
            <a:endParaRPr lang="he-IL"/>
          </a:p>
        </p:txBody>
      </p:sp>
      <p:sp>
        <p:nvSpPr>
          <p:cNvPr id="17" name="Shape 15"/>
          <p:cNvSpPr/>
          <p:nvPr/>
        </p:nvSpPr>
        <p:spPr>
          <a:xfrm>
            <a:off x="793789" y="3942048"/>
            <a:ext cx="121920" cy="2093714"/>
          </a:xfrm>
          <a:prstGeom prst="roundRect">
            <a:avLst>
              <a:gd name="adj" fmla="val 78139"/>
            </a:avLst>
          </a:prstGeom>
          <a:solidFill>
            <a:srgbClr val="EEAEF6"/>
          </a:solidFill>
          <a:ln/>
        </p:spPr>
        <p:txBody>
          <a:bodyPr/>
          <a:lstStyle/>
          <a:p>
            <a:endParaRPr lang="he-IL"/>
          </a:p>
        </p:txBody>
      </p:sp>
      <p:sp>
        <p:nvSpPr>
          <p:cNvPr id="20" name="תיבת טקסט 19">
            <a:extLst>
              <a:ext uri="{FF2B5EF4-FFF2-40B4-BE49-F238E27FC236}">
                <a16:creationId xmlns:a16="http://schemas.microsoft.com/office/drawing/2014/main" id="{707FF9C7-8A4C-CED6-B9DF-74E283F68394}"/>
              </a:ext>
            </a:extLst>
          </p:cNvPr>
          <p:cNvSpPr txBox="1"/>
          <p:nvPr/>
        </p:nvSpPr>
        <p:spPr>
          <a:xfrm>
            <a:off x="8219113" y="1547298"/>
            <a:ext cx="5525589" cy="1938992"/>
          </a:xfrm>
          <a:prstGeom prst="rect">
            <a:avLst/>
          </a:prstGeom>
          <a:noFill/>
        </p:spPr>
        <p:txBody>
          <a:bodyPr wrap="square" rtlCol="1">
            <a:spAutoFit/>
          </a:bodyPr>
          <a:lstStyle/>
          <a:p>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Logistic Regression</a:t>
            </a:r>
            <a:r>
              <a:rPr lang="en-US" sz="2000" dirty="0">
                <a:solidFill>
                  <a:schemeClr val="bg1"/>
                </a:solidFill>
                <a:latin typeface="Arial" panose="020B0604020202020204" pitchFamily="34" charset="0"/>
                <a:ea typeface="Times New Roman" panose="02020603050405020304" pitchFamily="18" charset="0"/>
                <a:cs typeface="Arial" panose="020B0604020202020204" pitchFamily="34" charset="0"/>
              </a:rPr>
              <a:t> </a:t>
            </a:r>
            <a:r>
              <a:rPr lang="he-IL" sz="2000" dirty="0">
                <a:solidFill>
                  <a:schemeClr val="bg1"/>
                </a:solidFill>
                <a:latin typeface="Arial" panose="020B0604020202020204" pitchFamily="34" charset="0"/>
                <a:ea typeface="Times New Roman" panose="02020603050405020304" pitchFamily="18" charset="0"/>
              </a:rPr>
              <a:t> – זהו מודל סטטיסטי ה</a:t>
            </a:r>
            <a:r>
              <a:rPr lang="he-IL" sz="2000" dirty="0">
                <a:solidFill>
                  <a:schemeClr val="bg1"/>
                </a:solidFill>
                <a:latin typeface="Calibri" panose="020F0502020204030204" pitchFamily="34" charset="0"/>
                <a:ea typeface="Times New Roman" panose="02020603050405020304" pitchFamily="18" charset="0"/>
              </a:rPr>
              <a:t>משמש כמודל ההסתברות של מעמד או אירוע מסוים קיים. למשל: עובר/נכשל, ניצחון/הפסד, חי/מת או בריא/חולה. לכל אובייקט שיזוהה יוקצה הסתברות בין 0 ל-1, עם סכום של אחד.</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1" name="תיבת טקסט 20">
            <a:extLst>
              <a:ext uri="{FF2B5EF4-FFF2-40B4-BE49-F238E27FC236}">
                <a16:creationId xmlns:a16="http://schemas.microsoft.com/office/drawing/2014/main" id="{ED599AC2-B541-2B46-13FC-37001A932B0B}"/>
              </a:ext>
            </a:extLst>
          </p:cNvPr>
          <p:cNvSpPr txBox="1"/>
          <p:nvPr/>
        </p:nvSpPr>
        <p:spPr>
          <a:xfrm>
            <a:off x="1573455" y="1441222"/>
            <a:ext cx="5525589" cy="2554545"/>
          </a:xfrm>
          <a:prstGeom prst="rect">
            <a:avLst/>
          </a:prstGeom>
          <a:noFill/>
        </p:spPr>
        <p:txBody>
          <a:bodyPr wrap="square" rtlCol="1">
            <a:spAutoFit/>
          </a:bodyPr>
          <a:lstStyle/>
          <a:p>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K-Nearest Neighbors</a:t>
            </a:r>
            <a:r>
              <a:rPr lang="he-IL" sz="2000" dirty="0">
                <a:solidFill>
                  <a:schemeClr val="bg1"/>
                </a:solidFill>
                <a:latin typeface="Calibri" panose="020F0502020204030204" pitchFamily="34" charset="0"/>
                <a:ea typeface="Times New Roman" panose="02020603050405020304" pitchFamily="18" charset="0"/>
              </a:rPr>
              <a:t> - אלגוריתם השכן הקרוב הוא אלגוריתם שבו הפונקציה מקורבת באופן מקומי בלבד וכל החישובים נדחים עד סיווגה. הקלט תלוי ב-</a:t>
            </a: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k </a:t>
            </a:r>
            <a:r>
              <a:rPr lang="he-IL" sz="2000" dirty="0">
                <a:solidFill>
                  <a:schemeClr val="bg1"/>
                </a:solidFill>
                <a:latin typeface="Calibri" panose="020F0502020204030204" pitchFamily="34" charset="0"/>
                <a:ea typeface="Times New Roman" panose="02020603050405020304" pitchFamily="18" charset="0"/>
              </a:rPr>
              <a:t>התצפיות הקרובות במרחב התכונות (פיצ'רים). שימוש בו</a:t>
            </a: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 </a:t>
            </a:r>
            <a:r>
              <a:rPr lang="he-IL" sz="2000" dirty="0">
                <a:solidFill>
                  <a:schemeClr val="bg1"/>
                </a:solidFill>
                <a:latin typeface="Calibri" panose="020F0502020204030204" pitchFamily="34" charset="0"/>
                <a:ea typeface="Times New Roman" panose="02020603050405020304" pitchFamily="18" charset="0"/>
              </a:rPr>
              <a:t>יכול להיעשות לסיווג או לרגרסיה. עבור הסיווג: בהינתן קלט של דוגמה חדשה, האלגוריתם משייכה לקבוצה.</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2" name="תיבת טקסט 21">
            <a:extLst>
              <a:ext uri="{FF2B5EF4-FFF2-40B4-BE49-F238E27FC236}">
                <a16:creationId xmlns:a16="http://schemas.microsoft.com/office/drawing/2014/main" id="{4086AF45-8FFE-7C80-076A-11847DA763F8}"/>
              </a:ext>
            </a:extLst>
          </p:cNvPr>
          <p:cNvSpPr txBox="1"/>
          <p:nvPr/>
        </p:nvSpPr>
        <p:spPr>
          <a:xfrm>
            <a:off x="8219113" y="4072198"/>
            <a:ext cx="5525589" cy="2298065"/>
          </a:xfrm>
          <a:prstGeom prst="rect">
            <a:avLst/>
          </a:prstGeom>
          <a:noFill/>
        </p:spPr>
        <p:txBody>
          <a:bodyPr wrap="square" rtlCol="1">
            <a:spAutoFit/>
          </a:bodyPr>
          <a:lstStyle/>
          <a:p>
            <a:pPr>
              <a:lnSpc>
                <a:spcPct val="115000"/>
              </a:lnSpc>
              <a:spcAft>
                <a:spcPts val="1000"/>
              </a:spcAft>
            </a:pPr>
            <a:r>
              <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rPr>
              <a:t> Decision Tree </a:t>
            </a:r>
            <a:r>
              <a:rPr lang="he-IL" sz="2000" dirty="0">
                <a:solidFill>
                  <a:schemeClr val="bg1"/>
                </a:solidFill>
                <a:latin typeface="Calibri" panose="020F0502020204030204" pitchFamily="34" charset="0"/>
                <a:ea typeface="Times New Roman" panose="02020603050405020304" pitchFamily="18" charset="0"/>
              </a:rPr>
              <a:t>- עץ החלטה יכול לשמש כמודל חיזוי, הממפה תצפיות על פריט ויוצר מסקנות על ערך היעד של הפריט. במבנה של עצים אלה, עלים מייצגים סיווגים אפשריים וענפים מייצגים צירופים של תכונות אשר יובילו למחלקות הסיווג.</a:t>
            </a:r>
            <a:endParaRPr lang="en-US" sz="2000" dirty="0">
              <a:solidFill>
                <a:schemeClr val="bg1"/>
              </a:solidFill>
              <a:latin typeface="Calibri" panose="020F0502020204030204" pitchFamily="34" charset="0"/>
              <a:ea typeface="Times New Roman" panose="02020603050405020304" pitchFamily="18" charset="0"/>
              <a:cs typeface="Arial" panose="020B0604020202020204" pitchFamily="34" charset="0"/>
            </a:endParaRPr>
          </a:p>
          <a:p>
            <a:endParaRPr lang="he-IL" sz="2000" dirty="0">
              <a:solidFill>
                <a:schemeClr val="bg1"/>
              </a:solidFill>
            </a:endParaRPr>
          </a:p>
        </p:txBody>
      </p:sp>
      <p:sp>
        <p:nvSpPr>
          <p:cNvPr id="23" name="תיבת טקסט 22">
            <a:extLst>
              <a:ext uri="{FF2B5EF4-FFF2-40B4-BE49-F238E27FC236}">
                <a16:creationId xmlns:a16="http://schemas.microsoft.com/office/drawing/2014/main" id="{C6270F24-98CD-C2BD-1964-308E13D9A3A0}"/>
              </a:ext>
            </a:extLst>
          </p:cNvPr>
          <p:cNvSpPr txBox="1"/>
          <p:nvPr/>
        </p:nvSpPr>
        <p:spPr>
          <a:xfrm>
            <a:off x="1005065" y="3954551"/>
            <a:ext cx="6107311" cy="2081211"/>
          </a:xfrm>
          <a:prstGeom prst="rect">
            <a:avLst/>
          </a:prstGeom>
          <a:noFill/>
        </p:spPr>
        <p:txBody>
          <a:bodyPr wrap="square" rtlCol="1">
            <a:spAutoFit/>
          </a:bodyPr>
          <a:lstStyle/>
          <a:p>
            <a:pPr>
              <a:lnSpc>
                <a:spcPct val="115000"/>
              </a:lnSpc>
              <a:spcAft>
                <a:spcPts val="1000"/>
              </a:spcAft>
            </a:pPr>
            <a:r>
              <a:rPr lang="en-US" sz="1900" dirty="0" err="1">
                <a:solidFill>
                  <a:schemeClr val="bg1"/>
                </a:solidFill>
                <a:latin typeface="Calibri" panose="020F0502020204030204" pitchFamily="34" charset="0"/>
                <a:cs typeface="Arial" panose="020B0604020202020204" pitchFamily="34" charset="0"/>
              </a:rPr>
              <a:t>Adaboost</a:t>
            </a:r>
            <a:r>
              <a:rPr lang="he-IL" sz="1900" dirty="0">
                <a:solidFill>
                  <a:schemeClr val="bg1"/>
                </a:solidFill>
                <a:latin typeface="Calibri" panose="020F0502020204030204" pitchFamily="34" charset="0"/>
              </a:rPr>
              <a:t> -  זהו אלגוריתם למידה המחפש מספר קטן של מסווגים "חזקים" מתוך קבוצה של מסווגים "חלשים". מקדם השגיאה של מסווג "חלש" קטן מ-%50 בעוד שמקדם השגיאה של מסווג "חזק" קטן מאוד מ-</a:t>
            </a:r>
            <a:r>
              <a:rPr lang="el-GR" sz="1900" dirty="0">
                <a:solidFill>
                  <a:schemeClr val="bg1"/>
                </a:solidFill>
                <a:latin typeface="Calibri" panose="020F0502020204030204" pitchFamily="34" charset="0"/>
                <a:cs typeface="Arial" panose="020B0604020202020204" pitchFamily="34" charset="0"/>
              </a:rPr>
              <a:t>ε </a:t>
            </a:r>
            <a:r>
              <a:rPr lang="he-IL" sz="1900" dirty="0">
                <a:solidFill>
                  <a:schemeClr val="bg1"/>
                </a:solidFill>
                <a:latin typeface="Calibri" panose="020F0502020204030204" pitchFamily="34" charset="0"/>
              </a:rPr>
              <a:t>. האלגוריתם מעניק משקל גדול לשגיאות בזיהוי (בכך מגדיל את סיכוייהן לסיווג מתאים בהמשך). המשקל מסמל את חשיבות התכונה. </a:t>
            </a:r>
          </a:p>
        </p:txBody>
      </p:sp>
      <p:sp>
        <p:nvSpPr>
          <p:cNvPr id="26" name="Shape 10">
            <a:extLst>
              <a:ext uri="{FF2B5EF4-FFF2-40B4-BE49-F238E27FC236}">
                <a16:creationId xmlns:a16="http://schemas.microsoft.com/office/drawing/2014/main" id="{FD86806F-DABE-A04B-AB2F-958E387316D1}"/>
              </a:ext>
            </a:extLst>
          </p:cNvPr>
          <p:cNvSpPr/>
          <p:nvPr/>
        </p:nvSpPr>
        <p:spPr>
          <a:xfrm>
            <a:off x="3867957" y="6320210"/>
            <a:ext cx="5779011" cy="1863237"/>
          </a:xfrm>
          <a:prstGeom prst="roundRect">
            <a:avLst>
              <a:gd name="adj" fmla="val 4550"/>
            </a:avLst>
          </a:prstGeom>
          <a:noFill/>
          <a:ln w="30480">
            <a:solidFill>
              <a:srgbClr val="414677"/>
            </a:solidFill>
            <a:prstDash val="solid"/>
          </a:ln>
        </p:spPr>
        <p:txBody>
          <a:bodyPr/>
          <a:lstStyle/>
          <a:p>
            <a:endParaRPr lang="he-IL"/>
          </a:p>
        </p:txBody>
      </p:sp>
      <p:sp>
        <p:nvSpPr>
          <p:cNvPr id="27" name="Shape 11">
            <a:extLst>
              <a:ext uri="{FF2B5EF4-FFF2-40B4-BE49-F238E27FC236}">
                <a16:creationId xmlns:a16="http://schemas.microsoft.com/office/drawing/2014/main" id="{09AF72AF-8258-7EA8-5ACF-16348399F450}"/>
              </a:ext>
            </a:extLst>
          </p:cNvPr>
          <p:cNvSpPr/>
          <p:nvPr/>
        </p:nvSpPr>
        <p:spPr>
          <a:xfrm>
            <a:off x="3867957" y="6320210"/>
            <a:ext cx="109954" cy="1863237"/>
          </a:xfrm>
          <a:prstGeom prst="roundRect">
            <a:avLst>
              <a:gd name="adj" fmla="val 78139"/>
            </a:avLst>
          </a:prstGeom>
          <a:solidFill>
            <a:srgbClr val="EEAEF6"/>
          </a:solidFill>
          <a:ln/>
        </p:spPr>
        <p:txBody>
          <a:bodyPr/>
          <a:lstStyle/>
          <a:p>
            <a:endParaRPr lang="he-IL"/>
          </a:p>
        </p:txBody>
      </p:sp>
      <p:sp>
        <p:nvSpPr>
          <p:cNvPr id="28" name="תיבת טקסט 27">
            <a:extLst>
              <a:ext uri="{FF2B5EF4-FFF2-40B4-BE49-F238E27FC236}">
                <a16:creationId xmlns:a16="http://schemas.microsoft.com/office/drawing/2014/main" id="{4176B8D8-A5A7-5D9B-F11E-E22DEC8183A9}"/>
              </a:ext>
            </a:extLst>
          </p:cNvPr>
          <p:cNvSpPr txBox="1"/>
          <p:nvPr/>
        </p:nvSpPr>
        <p:spPr>
          <a:xfrm>
            <a:off x="4058720" y="6320210"/>
            <a:ext cx="5525589" cy="2196499"/>
          </a:xfrm>
          <a:prstGeom prst="rect">
            <a:avLst/>
          </a:prstGeom>
          <a:noFill/>
        </p:spPr>
        <p:txBody>
          <a:bodyPr wrap="square" rtlCol="1">
            <a:spAutoFit/>
          </a:bodyPr>
          <a:lstStyle/>
          <a:p>
            <a:pPr>
              <a:lnSpc>
                <a:spcPct val="115000"/>
              </a:lnSpc>
              <a:spcAft>
                <a:spcPts val="1000"/>
              </a:spcAft>
            </a:pPr>
            <a:r>
              <a:rPr lang="en-US" sz="1600" dirty="0">
                <a:solidFill>
                  <a:schemeClr val="bg1"/>
                </a:solidFill>
                <a:latin typeface="Calibri" panose="020F0502020204030204" pitchFamily="34" charset="0"/>
                <a:ea typeface="Times New Roman" panose="02020603050405020304" pitchFamily="18" charset="0"/>
                <a:cs typeface="Arial" panose="020B0604020202020204" pitchFamily="34" charset="0"/>
              </a:rPr>
              <a:t> </a:t>
            </a: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 מכונת וקטורים תומכים עבור בעיות סיווג, בשלב האימון מתאימים מסווג שמפריד נכון ככל האפשר בין דוגמאות אימון חיוביות ושליליות. המסווג שנוצר ב-</a:t>
            </a:r>
            <a:r>
              <a:rPr lang="en-US" sz="1600" dirty="0">
                <a:solidFill>
                  <a:schemeClr val="bg1"/>
                </a:solidFill>
                <a:latin typeface="Calibri" panose="020F0502020204030204" pitchFamily="34" charset="0"/>
                <a:cs typeface="Arial" panose="020B0604020202020204" pitchFamily="34" charset="0"/>
              </a:rPr>
              <a:t>SVM</a:t>
            </a:r>
            <a:r>
              <a:rPr lang="he-IL" sz="1600" dirty="0">
                <a:solidFill>
                  <a:schemeClr val="bg1"/>
                </a:solidFill>
                <a:latin typeface="Calibri" panose="020F0502020204030204" pitchFamily="34" charset="0"/>
              </a:rPr>
              <a:t> הוא המפריד הליניארי אשר יוצר מרווח גדול ככל האפשר בינו לבין הדוגמאות הקרובות לו ביותר בשתי הקטגוריות. כאשר מוצגת נקודה חדשה, האלגוריתם יזהה האם היא ממוקמת בתוך הקו המגדיר את הקבוצה, או מחוצה לו.</a:t>
            </a:r>
            <a:endParaRPr lang="en-US" sz="1600" dirty="0">
              <a:solidFill>
                <a:schemeClr val="bg1"/>
              </a:solidFill>
              <a:latin typeface="Calibri" panose="020F0502020204030204" pitchFamily="34" charset="0"/>
              <a:cs typeface="Arial" panose="020B0604020202020204" pitchFamily="34" charset="0"/>
            </a:endParaRPr>
          </a:p>
          <a:p>
            <a:endParaRPr lang="he-IL" sz="1600" dirty="0">
              <a:solidFill>
                <a:schemeClr val="bg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976920"/>
          </a:xfrm>
          <a:prstGeom prst="rect">
            <a:avLst/>
          </a:prstGeom>
        </p:spPr>
      </p:pic>
      <mc:AlternateContent xmlns:mc="http://schemas.openxmlformats.org/markup-compatibility/2006" xmlns:a14="http://schemas.microsoft.com/office/drawing/2010/main">
        <mc:Choice Requires="a14">
          <p:sp>
            <p:nvSpPr>
              <p:cNvPr id="9" name="תיבת טקסט 8">
                <a:extLst>
                  <a:ext uri="{FF2B5EF4-FFF2-40B4-BE49-F238E27FC236}">
                    <a16:creationId xmlns:a16="http://schemas.microsoft.com/office/drawing/2014/main" id="{00BA81BD-655A-BD46-5B33-81FB62D9C3A4}"/>
                  </a:ext>
                </a:extLst>
              </p:cNvPr>
              <p:cNvSpPr txBox="1"/>
              <p:nvPr/>
            </p:nvSpPr>
            <p:spPr>
              <a:xfrm>
                <a:off x="1817914" y="3153795"/>
                <a:ext cx="10108474" cy="4785926"/>
              </a:xfrm>
              <a:prstGeom prst="rect">
                <a:avLst/>
              </a:prstGeom>
              <a:noFill/>
            </p:spPr>
            <p:txBody>
              <a:bodyPr wrap="square" rtlCol="1">
                <a:spAutoFit/>
              </a:bodyPr>
              <a:lstStyle/>
              <a:p>
                <a:r>
                  <a:rPr lang="he-IL" sz="3600" b="1" dirty="0">
                    <a:solidFill>
                      <a:srgbClr val="EEAEF6"/>
                    </a:solidFill>
                  </a:rPr>
                  <a:t>הערכת ביצועים</a:t>
                </a:r>
                <a:r>
                  <a:rPr lang="en-US" sz="3600" b="1" dirty="0">
                    <a:solidFill>
                      <a:srgbClr val="EEAEF6"/>
                    </a:solidFill>
                  </a:rPr>
                  <a:t>:</a:t>
                </a:r>
                <a:endParaRPr lang="en-US" sz="2400" dirty="0">
                  <a:solidFill>
                    <a:schemeClr val="bg1"/>
                  </a:solidFill>
                </a:endParaRPr>
              </a:p>
              <a:p>
                <a:pPr marL="285750" lvl="0" indent="-285750">
                  <a:spcBef>
                    <a:spcPts val="600"/>
                  </a:spcBef>
                  <a:buFont typeface="Arial" panose="020B0604020202020204" pitchFamily="34" charset="0"/>
                  <a:buChar char="•"/>
                </a:pPr>
                <a:r>
                  <a:rPr lang="he-IL" sz="2200" dirty="0">
                    <a:solidFill>
                      <a:schemeClr val="bg1"/>
                    </a:solidFill>
                  </a:rPr>
                  <a:t>נעשה שימוש במדדים:</a:t>
                </a:r>
              </a:p>
              <a:p>
                <a:pPr marL="742950" lvl="1" indent="-285750">
                  <a:buFont typeface="Arial" panose="020B0604020202020204" pitchFamily="34" charset="0"/>
                  <a:buChar char="•"/>
                </a:pPr>
                <a:r>
                  <a:rPr lang="en-US" sz="2200" dirty="0">
                    <a:solidFill>
                      <a:schemeClr val="bg1"/>
                    </a:solidFill>
                  </a:rPr>
                  <a:t>Recall</a:t>
                </a:r>
                <a:r>
                  <a:rPr lang="he-IL" sz="2200" dirty="0">
                    <a:solidFill>
                      <a:schemeClr val="bg1"/>
                    </a:solidFill>
                  </a:rPr>
                  <a:t>: כמה מהמטופלים אשר חולי שבץ סווגו כחולי שבץ ע"י המודל.</a:t>
                </a:r>
              </a:p>
              <a:p>
                <a:pPr marL="742950" lvl="1" indent="-285750">
                  <a:buFont typeface="Arial" panose="020B0604020202020204" pitchFamily="34" charset="0"/>
                  <a:buChar char="•"/>
                </a:pPr>
                <a:r>
                  <a:rPr lang="en-US" sz="2200" dirty="0">
                    <a:solidFill>
                      <a:schemeClr val="bg1"/>
                    </a:solidFill>
                  </a:rPr>
                  <a:t>Precision</a:t>
                </a:r>
                <a:r>
                  <a:rPr lang="he-IL" sz="2200" dirty="0">
                    <a:solidFill>
                      <a:schemeClr val="bg1"/>
                    </a:solidFill>
                  </a:rPr>
                  <a:t>: כמה מהמטופלים אשר סווגו כחולי שבץ באמת חולי שבץ.</a:t>
                </a:r>
              </a:p>
              <a:p>
                <a:pPr marL="742950" lvl="1" indent="-285750">
                  <a:buFont typeface="Arial" panose="020B0604020202020204" pitchFamily="34" charset="0"/>
                  <a:buChar char="•"/>
                </a:pPr>
                <a14:m>
                  <m:oMath xmlns:m="http://schemas.openxmlformats.org/officeDocument/2006/math">
                    <m:sSub>
                      <m:sSubPr>
                        <m:ctrlPr>
                          <a:rPr lang="en-US" sz="2200" i="1">
                            <a:solidFill>
                              <a:schemeClr val="bg1"/>
                            </a:solidFill>
                            <a:latin typeface="Cambria Math" panose="02040503050406030204" pitchFamily="18" charset="0"/>
                          </a:rPr>
                        </m:ctrlPr>
                      </m:sSubPr>
                      <m:e>
                        <m:r>
                          <a:rPr lang="en-US" sz="2200" i="1">
                            <a:solidFill>
                              <a:schemeClr val="bg1"/>
                            </a:solidFill>
                            <a:latin typeface="Cambria Math" panose="02040503050406030204" pitchFamily="18" charset="0"/>
                          </a:rPr>
                          <m:t>𝐹</m:t>
                        </m:r>
                      </m:e>
                      <m:sub>
                        <m:r>
                          <a:rPr lang="en-US" sz="2200" i="1">
                            <a:solidFill>
                              <a:schemeClr val="bg1"/>
                            </a:solidFill>
                            <a:latin typeface="Cambria Math" panose="02040503050406030204" pitchFamily="18" charset="0"/>
                          </a:rPr>
                          <m:t>1</m:t>
                        </m:r>
                      </m:sub>
                    </m:sSub>
                    <m:r>
                      <a:rPr lang="en-US" sz="2200" b="0" i="1" smtClean="0">
                        <a:solidFill>
                          <a:schemeClr val="bg1"/>
                        </a:solidFill>
                        <a:latin typeface="Cambria Math" panose="02040503050406030204" pitchFamily="18" charset="0"/>
                      </a:rPr>
                      <m:t>−</m:t>
                    </m:r>
                    <m:r>
                      <a:rPr lang="en-US" sz="2200" b="0" i="1" smtClean="0">
                        <a:solidFill>
                          <a:schemeClr val="bg1"/>
                        </a:solidFill>
                        <a:latin typeface="Cambria Math" panose="02040503050406030204" pitchFamily="18" charset="0"/>
                      </a:rPr>
                      <m:t>𝑠𝑐𝑜𝑟𝑒</m:t>
                    </m:r>
                  </m:oMath>
                </a14:m>
                <a:r>
                  <a:rPr lang="he-IL" sz="2200" dirty="0">
                    <a:solidFill>
                      <a:schemeClr val="bg1"/>
                    </a:solidFill>
                  </a:rPr>
                  <a:t>: ממוצע הרמוני של </a:t>
                </a:r>
                <a:r>
                  <a:rPr lang="en-US" sz="2200" dirty="0">
                    <a:solidFill>
                      <a:schemeClr val="bg1"/>
                    </a:solidFill>
                  </a:rPr>
                  <a:t>Recall</a:t>
                </a:r>
                <a:r>
                  <a:rPr lang="he-IL" sz="2200" dirty="0">
                    <a:solidFill>
                      <a:schemeClr val="bg1"/>
                    </a:solidFill>
                  </a:rPr>
                  <a:t> ו-</a:t>
                </a:r>
                <a:r>
                  <a:rPr lang="en-US" sz="2200" dirty="0">
                    <a:solidFill>
                      <a:schemeClr val="bg1"/>
                    </a:solidFill>
                  </a:rPr>
                  <a:t>Precision</a:t>
                </a:r>
                <a:r>
                  <a:rPr lang="he-IL" sz="2200" dirty="0">
                    <a:solidFill>
                      <a:schemeClr val="bg1"/>
                    </a:solidFill>
                  </a:rPr>
                  <a:t>.</a:t>
                </a:r>
              </a:p>
              <a:p>
                <a:pPr marL="742950" lvl="1" indent="-285750">
                  <a:buFont typeface="Arial" panose="020B0604020202020204" pitchFamily="34" charset="0"/>
                  <a:buChar char="•"/>
                </a:pPr>
                <a:r>
                  <a:rPr lang="he-IL" sz="2200" dirty="0">
                    <a:solidFill>
                      <a:schemeClr val="bg1"/>
                    </a:solidFill>
                  </a:rPr>
                  <a:t>דיוק (</a:t>
                </a:r>
                <a:r>
                  <a:rPr lang="en-US" sz="2200" dirty="0">
                    <a:solidFill>
                      <a:schemeClr val="bg1"/>
                    </a:solidFill>
                  </a:rPr>
                  <a:t>Accuracy</a:t>
                </a:r>
                <a:r>
                  <a:rPr lang="he-IL" sz="2200" dirty="0">
                    <a:solidFill>
                      <a:schemeClr val="bg1"/>
                    </a:solidFill>
                  </a:rPr>
                  <a:t>): דיוק כללי של סיווג.</a:t>
                </a:r>
              </a:p>
              <a:p>
                <a:pPr marL="285750" lvl="0" indent="-285750">
                  <a:buFont typeface="Arial" panose="020B0604020202020204" pitchFamily="34" charset="0"/>
                  <a:buChar char="•"/>
                </a:pPr>
                <a:r>
                  <a:rPr lang="he-IL" sz="2200" dirty="0">
                    <a:solidFill>
                      <a:schemeClr val="bg1"/>
                    </a:solidFill>
                  </a:rPr>
                  <a:t>*מהמטרה שלנו נרצה שמודל יהיה עם </a:t>
                </a:r>
                <a:r>
                  <a:rPr lang="en-US" sz="2200" dirty="0">
                    <a:solidFill>
                      <a:schemeClr val="bg1"/>
                    </a:solidFill>
                  </a:rPr>
                  <a:t>Recall</a:t>
                </a:r>
                <a:r>
                  <a:rPr lang="he-IL" sz="2200" dirty="0">
                    <a:solidFill>
                      <a:schemeClr val="bg1"/>
                    </a:solidFill>
                  </a:rPr>
                  <a:t> גבוה בשביל לסווג כמה שיותר חולי שבץ כחולי שבץ עם מחיר מינימלי ל</a:t>
                </a:r>
                <a:r>
                  <a:rPr lang="en-US" sz="2200" dirty="0">
                    <a:solidFill>
                      <a:schemeClr val="bg1"/>
                    </a:solidFill>
                  </a:rPr>
                  <a:t>Precision</a:t>
                </a:r>
                <a:r>
                  <a:rPr lang="he-IL" sz="2200" dirty="0">
                    <a:solidFill>
                      <a:schemeClr val="bg1"/>
                    </a:solidFill>
                  </a:rPr>
                  <a:t> ו-</a:t>
                </a:r>
                <a:r>
                  <a:rPr lang="en-US" sz="2200" dirty="0">
                    <a:solidFill>
                      <a:schemeClr val="bg1"/>
                    </a:solidFill>
                  </a:rPr>
                  <a:t>Accuracy</a:t>
                </a:r>
                <a:r>
                  <a:rPr lang="he-IL" sz="2200" dirty="0">
                    <a:solidFill>
                      <a:schemeClr val="bg1"/>
                    </a:solidFill>
                  </a:rPr>
                  <a:t>.</a:t>
                </a:r>
              </a:p>
              <a:p>
                <a:pPr marL="285750" lvl="0" indent="-285750">
                  <a:buFont typeface="Arial" panose="020B0604020202020204" pitchFamily="34" charset="0"/>
                  <a:buChar char="•"/>
                </a:pPr>
                <a:r>
                  <a:rPr lang="he-IL" sz="2200" dirty="0">
                    <a:solidFill>
                      <a:schemeClr val="bg1"/>
                    </a:solidFill>
                  </a:rPr>
                  <a:t>נדגום 80% מהמסד לאימון ו20% הנותרים לבחינה, ניצור 20 ווריאציות שונות של דגימה כאשר כל דגימה תיקח כמות מספקת של נקודות עם </a:t>
                </a:r>
                <a:r>
                  <a:rPr lang="en-US" sz="2200" dirty="0">
                    <a:solidFill>
                      <a:schemeClr val="bg1"/>
                    </a:solidFill>
                  </a:rPr>
                  <a:t>label</a:t>
                </a:r>
                <a:r>
                  <a:rPr lang="he-IL" sz="2200" dirty="0">
                    <a:solidFill>
                      <a:schemeClr val="bg1"/>
                    </a:solidFill>
                  </a:rPr>
                  <a:t> חיובי (שבץ ,מחלקת מיעוט).</a:t>
                </a:r>
              </a:p>
              <a:p>
                <a:pPr marL="285750" lvl="0" indent="-285750">
                  <a:buFont typeface="Arial" panose="020B0604020202020204" pitchFamily="34" charset="0"/>
                  <a:buChar char="•"/>
                </a:pPr>
                <a:r>
                  <a:rPr lang="he-IL" sz="2200" dirty="0">
                    <a:solidFill>
                      <a:schemeClr val="bg1"/>
                    </a:solidFill>
                  </a:rPr>
                  <a:t>עם כל דגימה נאמן ונבחן את המודלים ונשמור את תוצאות המדדים במקום המתאים.</a:t>
                </a:r>
              </a:p>
              <a:p>
                <a:pPr marL="285750" lvl="0" indent="-285750">
                  <a:buFont typeface="Arial" panose="020B0604020202020204" pitchFamily="34" charset="0"/>
                  <a:buChar char="•"/>
                </a:pPr>
                <a:r>
                  <a:rPr lang="he-IL" sz="2200" dirty="0">
                    <a:solidFill>
                      <a:schemeClr val="bg1"/>
                    </a:solidFill>
                  </a:rPr>
                  <a:t>נחשב ממוצע של כל תוצאת מדד לכל מודל ונחזיר את התוצאות.</a:t>
                </a:r>
              </a:p>
              <a:p>
                <a:pPr marL="285750" lvl="0" indent="-285750">
                  <a:buFont typeface="Arial" panose="020B0604020202020204" pitchFamily="34" charset="0"/>
                  <a:buChar char="•"/>
                </a:pPr>
                <a:r>
                  <a:rPr lang="he-IL" sz="2200" dirty="0">
                    <a:solidFill>
                      <a:schemeClr val="bg1"/>
                    </a:solidFill>
                  </a:rPr>
                  <a:t>הניסויים מבוצעים ב</a:t>
                </a:r>
                <a:r>
                  <a:rPr lang="en-US" sz="2200" dirty="0">
                    <a:solidFill>
                      <a:schemeClr val="bg1"/>
                    </a:solidFill>
                  </a:rPr>
                  <a:t>Python-</a:t>
                </a:r>
                <a:r>
                  <a:rPr lang="he-IL" sz="2200" dirty="0">
                    <a:solidFill>
                      <a:schemeClr val="bg1"/>
                    </a:solidFill>
                  </a:rPr>
                  <a:t> בעזרת ספריות </a:t>
                </a:r>
                <a:r>
                  <a:rPr lang="en-US" sz="2200" dirty="0" err="1">
                    <a:solidFill>
                      <a:schemeClr val="bg1"/>
                    </a:solidFill>
                  </a:rPr>
                  <a:t>SKLEARN,Pandas</a:t>
                </a:r>
                <a:r>
                  <a:rPr lang="he-IL" sz="2200" dirty="0">
                    <a:solidFill>
                      <a:schemeClr val="bg1"/>
                    </a:solidFill>
                  </a:rPr>
                  <a:t> ו- </a:t>
                </a:r>
                <a:r>
                  <a:rPr lang="en-US" sz="2200" dirty="0" err="1">
                    <a:solidFill>
                      <a:schemeClr val="bg1"/>
                    </a:solidFill>
                  </a:rPr>
                  <a:t>Numpy</a:t>
                </a:r>
                <a:r>
                  <a:rPr lang="he-IL" sz="2200" dirty="0">
                    <a:solidFill>
                      <a:schemeClr val="bg1"/>
                    </a:solidFill>
                  </a:rPr>
                  <a:t>.</a:t>
                </a:r>
                <a:endParaRPr lang="he-IL" sz="2400" dirty="0">
                  <a:solidFill>
                    <a:schemeClr val="bg1"/>
                  </a:solidFill>
                </a:endParaRPr>
              </a:p>
            </p:txBody>
          </p:sp>
        </mc:Choice>
        <mc:Fallback xmlns="">
          <p:sp>
            <p:nvSpPr>
              <p:cNvPr id="9" name="תיבת טקסט 8">
                <a:extLst>
                  <a:ext uri="{FF2B5EF4-FFF2-40B4-BE49-F238E27FC236}">
                    <a16:creationId xmlns:a16="http://schemas.microsoft.com/office/drawing/2014/main" id="{00BA81BD-655A-BD46-5B33-81FB62D9C3A4}"/>
                  </a:ext>
                </a:extLst>
              </p:cNvPr>
              <p:cNvSpPr txBox="1">
                <a:spLocks noRot="1" noChangeAspect="1" noMove="1" noResize="1" noEditPoints="1" noAdjustHandles="1" noChangeArrowheads="1" noChangeShapeType="1" noTextEdit="1"/>
              </p:cNvSpPr>
              <p:nvPr/>
            </p:nvSpPr>
            <p:spPr>
              <a:xfrm>
                <a:off x="1817914" y="3153795"/>
                <a:ext cx="10108474" cy="4785926"/>
              </a:xfrm>
              <a:prstGeom prst="rect">
                <a:avLst/>
              </a:prstGeom>
              <a:blipFill>
                <a:blip r:embed="rId4"/>
                <a:stretch>
                  <a:fillRect t="-2166" r="-1870" b="-1783"/>
                </a:stretch>
              </a:blipFill>
            </p:spPr>
            <p:txBody>
              <a:bodyPr/>
              <a:lstStyle/>
              <a:p>
                <a:r>
                  <a:rPr lang="he-IL">
                    <a:noFill/>
                  </a:rPr>
                  <a:t> </a:t>
                </a:r>
              </a:p>
            </p:txBody>
          </p:sp>
        </mc:Fallback>
      </mc:AlternateContent>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AAA3102-54EE-B2E9-5FF4-80DABE38934D}"/>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2915C953-E568-891F-CE30-C2EF3C52A87C}"/>
              </a:ext>
            </a:extLst>
          </p:cNvPr>
          <p:cNvSpPr/>
          <p:nvPr/>
        </p:nvSpPr>
        <p:spPr>
          <a:xfrm>
            <a:off x="1230526" y="959713"/>
            <a:ext cx="12169348" cy="708779"/>
          </a:xfrm>
          <a:prstGeom prst="rect">
            <a:avLst/>
          </a:prstGeom>
          <a:noFill/>
          <a:ln/>
        </p:spPr>
        <p:txBody>
          <a:bodyPr wrap="none" lIns="0" tIns="0" rIns="0" bIns="0" rtlCol="0" anchor="t"/>
          <a:lstStyle/>
          <a:p>
            <a:pPr algn="ctr">
              <a:lnSpc>
                <a:spcPts val="2750"/>
              </a:lnSpc>
            </a:pPr>
            <a:r>
              <a:rPr lang="he-IL" sz="4800" dirty="0">
                <a:solidFill>
                  <a:srgbClr val="D69DE3"/>
                </a:solidFill>
                <a:latin typeface="Calibri" panose="020F0502020204030204" pitchFamily="34" charset="0"/>
              </a:rPr>
              <a:t>השוואת ביצוע של כל אלגוריתם עבור מערך הנתונים</a:t>
            </a:r>
            <a:endParaRPr lang="en-US" sz="4800" dirty="0">
              <a:solidFill>
                <a:srgbClr val="D69DE3"/>
              </a:solidFill>
            </a:endParaRPr>
          </a:p>
        </p:txBody>
      </p:sp>
      <p:sp>
        <p:nvSpPr>
          <p:cNvPr id="4" name="תיבת טקסט 3">
            <a:extLst>
              <a:ext uri="{FF2B5EF4-FFF2-40B4-BE49-F238E27FC236}">
                <a16:creationId xmlns:a16="http://schemas.microsoft.com/office/drawing/2014/main" id="{186819E7-B800-788B-2AB5-1A5F09136B5A}"/>
              </a:ext>
            </a:extLst>
          </p:cNvPr>
          <p:cNvSpPr txBox="1"/>
          <p:nvPr/>
        </p:nvSpPr>
        <p:spPr>
          <a:xfrm>
            <a:off x="0" y="7580678"/>
            <a:ext cx="14542434" cy="338554"/>
          </a:xfrm>
          <a:prstGeom prst="rect">
            <a:avLst/>
          </a:prstGeom>
          <a:noFill/>
        </p:spPr>
        <p:txBody>
          <a:bodyPr wrap="square" rtlCol="1">
            <a:spAutoFit/>
          </a:bodyPr>
          <a:lstStyle/>
          <a:p>
            <a:pPr algn="ctr"/>
            <a:r>
              <a:rPr lang="en-US" sz="1600" dirty="0">
                <a:solidFill>
                  <a:srgbClr val="D69DE3"/>
                </a:solidFill>
              </a:rPr>
              <a:t>['gender', 'age', 'hypertension', '</a:t>
            </a:r>
            <a:r>
              <a:rPr lang="en-US" sz="1600" dirty="0" err="1">
                <a:solidFill>
                  <a:srgbClr val="D69DE3"/>
                </a:solidFill>
              </a:rPr>
              <a:t>heart_disease</a:t>
            </a:r>
            <a:r>
              <a:rPr lang="en-US" sz="1600" dirty="0">
                <a:solidFill>
                  <a:srgbClr val="D69DE3"/>
                </a:solidFill>
              </a:rPr>
              <a:t>', 'ever_married','</a:t>
            </a:r>
            <a:r>
              <a:rPr lang="en-US" sz="1600" dirty="0" err="1">
                <a:solidFill>
                  <a:srgbClr val="D69DE3"/>
                </a:solidFill>
              </a:rPr>
              <a:t>work_type</a:t>
            </a:r>
            <a:r>
              <a:rPr lang="en-US" sz="1600" dirty="0">
                <a:solidFill>
                  <a:srgbClr val="D69DE3"/>
                </a:solidFill>
              </a:rPr>
              <a:t>', '</a:t>
            </a:r>
            <a:r>
              <a:rPr lang="en-US" sz="1600" dirty="0" err="1">
                <a:solidFill>
                  <a:srgbClr val="D69DE3"/>
                </a:solidFill>
              </a:rPr>
              <a:t>Residence_type</a:t>
            </a:r>
            <a:r>
              <a:rPr lang="en-US" sz="1600" dirty="0">
                <a:solidFill>
                  <a:srgbClr val="D69DE3"/>
                </a:solidFill>
              </a:rPr>
              <a:t>', '</a:t>
            </a:r>
            <a:r>
              <a:rPr lang="en-US" sz="1600" dirty="0" err="1">
                <a:solidFill>
                  <a:srgbClr val="D69DE3"/>
                </a:solidFill>
              </a:rPr>
              <a:t>avg_glucose_level</a:t>
            </a:r>
            <a:r>
              <a:rPr lang="en-US" sz="1600" dirty="0">
                <a:solidFill>
                  <a:srgbClr val="D69DE3"/>
                </a:solidFill>
              </a:rPr>
              <a:t>', '</a:t>
            </a:r>
            <a:r>
              <a:rPr lang="en-US" sz="1600" dirty="0" err="1">
                <a:solidFill>
                  <a:srgbClr val="D69DE3"/>
                </a:solidFill>
              </a:rPr>
              <a:t>bmi</a:t>
            </a:r>
            <a:r>
              <a:rPr lang="en-US" sz="1600" dirty="0">
                <a:solidFill>
                  <a:srgbClr val="D69DE3"/>
                </a:solidFill>
              </a:rPr>
              <a:t>', '</a:t>
            </a:r>
            <a:r>
              <a:rPr lang="en-US" sz="1600" dirty="0" err="1">
                <a:solidFill>
                  <a:srgbClr val="D69DE3"/>
                </a:solidFill>
              </a:rPr>
              <a:t>smoking_status</a:t>
            </a:r>
            <a:r>
              <a:rPr lang="en-US" sz="1600" dirty="0">
                <a:solidFill>
                  <a:srgbClr val="D69DE3"/>
                </a:solidFill>
              </a:rPr>
              <a:t>']</a:t>
            </a:r>
            <a:endParaRPr lang="he-IL" sz="1600" dirty="0">
              <a:solidFill>
                <a:srgbClr val="D69DE3"/>
              </a:solidFill>
            </a:endParaRPr>
          </a:p>
        </p:txBody>
      </p:sp>
      <p:sp>
        <p:nvSpPr>
          <p:cNvPr id="10" name="תיבת טקסט 9">
            <a:extLst>
              <a:ext uri="{FF2B5EF4-FFF2-40B4-BE49-F238E27FC236}">
                <a16:creationId xmlns:a16="http://schemas.microsoft.com/office/drawing/2014/main" id="{8E91E152-A3A2-326F-92CD-4CC68092CE16}"/>
              </a:ext>
            </a:extLst>
          </p:cNvPr>
          <p:cNvSpPr txBox="1"/>
          <p:nvPr/>
        </p:nvSpPr>
        <p:spPr>
          <a:xfrm>
            <a:off x="598715" y="1668492"/>
            <a:ext cx="4669970" cy="6678751"/>
          </a:xfrm>
          <a:prstGeom prst="rect">
            <a:avLst/>
          </a:prstGeom>
          <a:noFill/>
        </p:spPr>
        <p:txBody>
          <a:bodyPr wrap="square" rtlCol="1">
            <a:spAutoFit/>
          </a:bodyPr>
          <a:lstStyle/>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ניתן לראות כי המודלים </a:t>
            </a:r>
            <a:br>
              <a:rPr lang="en-US" sz="2400" dirty="0">
                <a:solidFill>
                  <a:schemeClr val="bg1"/>
                </a:solidFill>
                <a:latin typeface="Calibri" panose="020F0502020204030204" pitchFamily="34" charset="0"/>
              </a:rPr>
            </a:br>
            <a:r>
              <a:rPr lang="en-US" sz="2400" dirty="0">
                <a:solidFill>
                  <a:schemeClr val="bg1"/>
                </a:solidFill>
                <a:ea typeface="Batang" panose="020B0503020000020004" pitchFamily="18" charset="-127"/>
              </a:rPr>
              <a:t>Logistic-Regression</a:t>
            </a:r>
            <a:r>
              <a:rPr lang="he-IL" sz="2400" dirty="0">
                <a:solidFill>
                  <a:schemeClr val="bg1"/>
                </a:solidFill>
                <a:ea typeface="Batang" panose="020B0503020000020004" pitchFamily="18" charset="-127"/>
              </a:rPr>
              <a:t> ו – </a:t>
            </a:r>
            <a:r>
              <a:rPr lang="en-US" sz="2400" dirty="0">
                <a:solidFill>
                  <a:schemeClr val="bg1"/>
                </a:solidFill>
                <a:ea typeface="Batang" panose="020B0503020000020004" pitchFamily="18" charset="-127"/>
              </a:rPr>
              <a:t>SVM</a:t>
            </a:r>
            <a:br>
              <a:rPr lang="en-US" sz="2400" dirty="0">
                <a:solidFill>
                  <a:schemeClr val="bg1"/>
                </a:solidFill>
                <a:ea typeface="Batang" panose="020B0503020000020004" pitchFamily="18" charset="-127"/>
              </a:rPr>
            </a:br>
            <a:r>
              <a:rPr lang="he-IL" sz="2400" dirty="0">
                <a:solidFill>
                  <a:schemeClr val="bg1"/>
                </a:solidFill>
                <a:ea typeface="Batang" panose="020B0503020000020004" pitchFamily="18" charset="-127"/>
              </a:rPr>
              <a:t>תפסו יותר מקריים חיוביים(שבץ) אך עם הקרבה יחסית משמעותית לדיוק.</a:t>
            </a:r>
          </a:p>
          <a:p>
            <a:pPr marL="342900" indent="-342900">
              <a:spcBef>
                <a:spcPts val="600"/>
              </a:spcBef>
              <a:buFont typeface="Arial" panose="020B0604020202020204" pitchFamily="34" charset="0"/>
              <a:buChar char="•"/>
            </a:pPr>
            <a:r>
              <a:rPr lang="he-IL" sz="2400" dirty="0">
                <a:solidFill>
                  <a:schemeClr val="bg1"/>
                </a:solidFill>
                <a:latin typeface="Microsoft GothicNeo" panose="020B0503020000020004" pitchFamily="34" charset="-127"/>
                <a:ea typeface="Batang" panose="020B0503020000020004" pitchFamily="18" charset="-127"/>
              </a:rPr>
              <a:t>למרות ששאר המודלים השיגו דיוקים הרבה יותר טוב (אם כי פחות מן דיוק מודל טיפש) הם לא תפסו חלק נכבד מן המקריים החיוביים(שבץ)</a:t>
            </a:r>
          </a:p>
          <a:p>
            <a:pPr marL="342900" indent="-342900">
              <a:spcBef>
                <a:spcPts val="600"/>
              </a:spcBef>
              <a:buFont typeface="Arial" panose="020B0604020202020204" pitchFamily="34" charset="0"/>
              <a:buChar char="•"/>
            </a:pPr>
            <a:r>
              <a:rPr lang="he-IL" sz="2400" dirty="0">
                <a:solidFill>
                  <a:schemeClr val="bg1"/>
                </a:solidFill>
                <a:latin typeface="Microsoft GothicNeo" panose="020B0503020000020004" pitchFamily="34" charset="-127"/>
                <a:ea typeface="Batang" panose="020B0503020000020004" pitchFamily="18" charset="-127"/>
              </a:rPr>
              <a:t>נראה ש- </a:t>
            </a:r>
            <a:r>
              <a:rPr lang="en-US" sz="2400" dirty="0">
                <a:solidFill>
                  <a:schemeClr val="bg1"/>
                </a:solidFill>
                <a:latin typeface="Microsoft GothicNeo" panose="020B0503020000020004" pitchFamily="34" charset="-127"/>
                <a:ea typeface="Batang" panose="020B0503020000020004" pitchFamily="18" charset="-127"/>
              </a:rPr>
              <a:t>Logistic-Regression</a:t>
            </a:r>
            <a:r>
              <a:rPr lang="he-IL" sz="2400" dirty="0">
                <a:solidFill>
                  <a:schemeClr val="bg1"/>
                </a:solidFill>
                <a:latin typeface="Microsoft GothicNeo" panose="020B0503020000020004" pitchFamily="34" charset="-127"/>
                <a:ea typeface="Batang" panose="020B0503020000020004" pitchFamily="18" charset="-127"/>
              </a:rPr>
              <a:t> נותן את התוצאה הכי טובה ביחס למדד </a:t>
            </a:r>
            <a:r>
              <a:rPr lang="en-US" sz="2400" dirty="0">
                <a:solidFill>
                  <a:schemeClr val="bg1"/>
                </a:solidFill>
                <a:latin typeface="Microsoft GothicNeo" panose="020B0503020000020004" pitchFamily="34" charset="-127"/>
                <a:ea typeface="Batang" panose="020B0503020000020004" pitchFamily="18" charset="-127"/>
              </a:rPr>
              <a:t>F1</a:t>
            </a:r>
            <a:r>
              <a:rPr lang="he-IL" sz="2400" dirty="0">
                <a:solidFill>
                  <a:schemeClr val="bg1"/>
                </a:solidFill>
                <a:latin typeface="Microsoft GothicNeo" panose="020B0503020000020004" pitchFamily="34" charset="-127"/>
                <a:ea typeface="Batang" panose="020B0503020000020004" pitchFamily="18" charset="-127"/>
              </a:rPr>
              <a:t>, זה יהיה עדיף כי בענף הרפואי נרצה לזהות כמה שיותר מקרים חיוביים.</a:t>
            </a:r>
          </a:p>
          <a:p>
            <a:pPr marL="342900" indent="-342900">
              <a:spcBef>
                <a:spcPts val="600"/>
              </a:spcBef>
              <a:buFont typeface="Arial" panose="020B0604020202020204" pitchFamily="34" charset="0"/>
              <a:buChar char="•"/>
            </a:pPr>
            <a:endParaRPr lang="he-IL" sz="2400" dirty="0">
              <a:solidFill>
                <a:schemeClr val="bg1"/>
              </a:solidFill>
              <a:latin typeface="Microsoft GothicNeo" panose="020B0503020000020004" pitchFamily="34" charset="-127"/>
              <a:ea typeface="Microsoft GothicNeo" panose="020B0503020000020004" pitchFamily="34" charset="-127"/>
            </a:endParaRPr>
          </a:p>
          <a:p>
            <a:pPr marL="342900" indent="-342900">
              <a:spcBef>
                <a:spcPts val="600"/>
              </a:spcBef>
              <a:buFont typeface="Arial" panose="020B0604020202020204" pitchFamily="34" charset="0"/>
              <a:buChar char="•"/>
            </a:pPr>
            <a:endParaRPr lang="he-IL" sz="2400" dirty="0">
              <a:solidFill>
                <a:schemeClr val="bg1"/>
              </a:solidFill>
              <a:latin typeface="Calibri" panose="020F0502020204030204" pitchFamily="34" charset="0"/>
            </a:endParaRPr>
          </a:p>
        </p:txBody>
      </p:sp>
      <p:pic>
        <p:nvPicPr>
          <p:cNvPr id="7" name="תמונה 6" descr="תמונה שמכילה טקסט, צילום מסך, מספר, גופן&#10;&#10;תוכן בינה מלאכותית גנרטיבית עשוי להיות שגוי.">
            <a:extLst>
              <a:ext uri="{FF2B5EF4-FFF2-40B4-BE49-F238E27FC236}">
                <a16:creationId xmlns:a16="http://schemas.microsoft.com/office/drawing/2014/main" id="{6C6861DE-AF51-AC29-593E-3A92909FAF35}"/>
              </a:ext>
            </a:extLst>
          </p:cNvPr>
          <p:cNvPicPr>
            <a:picLocks noChangeAspect="1"/>
          </p:cNvPicPr>
          <p:nvPr/>
        </p:nvPicPr>
        <p:blipFill>
          <a:blip r:embed="rId3"/>
          <a:stretch>
            <a:fillRect/>
          </a:stretch>
        </p:blipFill>
        <p:spPr>
          <a:xfrm>
            <a:off x="5364473" y="1792074"/>
            <a:ext cx="8949299" cy="4769034"/>
          </a:xfrm>
          <a:prstGeom prst="rect">
            <a:avLst/>
          </a:prstGeom>
        </p:spPr>
      </p:pic>
    </p:spTree>
    <p:extLst>
      <p:ext uri="{BB962C8B-B14F-4D97-AF65-F5344CB8AC3E}">
        <p14:creationId xmlns:p14="http://schemas.microsoft.com/office/powerpoint/2010/main" val="71505215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4F9111-80C3-EBA0-5F26-998ACB99EE6A}"/>
            </a:ext>
          </a:extLst>
        </p:cNvPr>
        <p:cNvGrpSpPr/>
        <p:nvPr/>
      </p:nvGrpSpPr>
      <p:grpSpPr>
        <a:xfrm>
          <a:off x="0" y="0"/>
          <a:ext cx="0" cy="0"/>
          <a:chOff x="0" y="0"/>
          <a:chExt cx="0" cy="0"/>
        </a:xfrm>
      </p:grpSpPr>
      <p:sp>
        <p:nvSpPr>
          <p:cNvPr id="7" name="תיבת טקסט 6">
            <a:extLst>
              <a:ext uri="{FF2B5EF4-FFF2-40B4-BE49-F238E27FC236}">
                <a16:creationId xmlns:a16="http://schemas.microsoft.com/office/drawing/2014/main" id="{110F77DE-ED0F-D20F-D115-A80674D103BA}"/>
              </a:ext>
            </a:extLst>
          </p:cNvPr>
          <p:cNvSpPr txBox="1"/>
          <p:nvPr/>
        </p:nvSpPr>
        <p:spPr>
          <a:xfrm>
            <a:off x="917444" y="247625"/>
            <a:ext cx="7684447" cy="1446550"/>
          </a:xfrm>
          <a:prstGeom prst="rect">
            <a:avLst/>
          </a:prstGeom>
          <a:noFill/>
        </p:spPr>
        <p:txBody>
          <a:bodyPr wrap="square">
            <a:spAutoFit/>
          </a:bodyPr>
          <a:lstStyle/>
          <a:p>
            <a:pPr algn="l"/>
            <a:r>
              <a:rPr lang="en-US" sz="4400" dirty="0">
                <a:solidFill>
                  <a:srgbClr val="EEAEF6"/>
                </a:solidFill>
                <a:latin typeface="Arial" panose="020B0604020202020204" pitchFamily="34" charset="0"/>
                <a:cs typeface="Arial" panose="020B0604020202020204" pitchFamily="34" charset="0"/>
              </a:rPr>
              <a:t>Confusion Matrix Visualization </a:t>
            </a:r>
            <a:r>
              <a:rPr lang="he-IL" sz="4400" dirty="0">
                <a:solidFill>
                  <a:srgbClr val="EEAEF6"/>
                </a:solidFill>
                <a:latin typeface="Arial" panose="020B0604020202020204" pitchFamily="34" charset="0"/>
                <a:cs typeface="Arial" panose="020B0604020202020204" pitchFamily="34" charset="0"/>
              </a:rPr>
              <a:t>בסיסי </a:t>
            </a:r>
            <a:endParaRPr lang="he-IL" sz="4400" dirty="0">
              <a:solidFill>
                <a:srgbClr val="EEAEF6"/>
              </a:solidFill>
            </a:endParaRPr>
          </a:p>
        </p:txBody>
      </p:sp>
      <p:pic>
        <p:nvPicPr>
          <p:cNvPr id="6" name="Image 0" descr="preencoded.png">
            <a:extLst>
              <a:ext uri="{FF2B5EF4-FFF2-40B4-BE49-F238E27FC236}">
                <a16:creationId xmlns:a16="http://schemas.microsoft.com/office/drawing/2014/main" id="{30B45DC1-0ED9-BBCE-D6E5-5BC9F9AD03F6}"/>
              </a:ext>
            </a:extLst>
          </p:cNvPr>
          <p:cNvPicPr>
            <a:picLocks noChangeAspect="1"/>
          </p:cNvPicPr>
          <p:nvPr/>
        </p:nvPicPr>
        <p:blipFill>
          <a:blip r:embed="rId3"/>
          <a:stretch>
            <a:fillRect/>
          </a:stretch>
        </p:blipFill>
        <p:spPr>
          <a:xfrm>
            <a:off x="8869680" y="0"/>
            <a:ext cx="5760720" cy="8229600"/>
          </a:xfrm>
          <a:prstGeom prst="rect">
            <a:avLst/>
          </a:prstGeom>
        </p:spPr>
      </p:pic>
      <p:sp>
        <p:nvSpPr>
          <p:cNvPr id="8" name="AutoShape 4">
            <a:extLst>
              <a:ext uri="{FF2B5EF4-FFF2-40B4-BE49-F238E27FC236}">
                <a16:creationId xmlns:a16="http://schemas.microsoft.com/office/drawing/2014/main" id="{EBBA4719-1473-ADD8-C496-C6B0165AC38C}"/>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10" name="תמונה 9" descr="תמונה שמכילה טקסט, צילום מסך, תרשים, מלבן">
            <a:extLst>
              <a:ext uri="{FF2B5EF4-FFF2-40B4-BE49-F238E27FC236}">
                <a16:creationId xmlns:a16="http://schemas.microsoft.com/office/drawing/2014/main" id="{B083177D-36D2-13D4-1BDD-1382FA0E62F3}"/>
              </a:ext>
            </a:extLst>
          </p:cNvPr>
          <p:cNvPicPr>
            <a:picLocks noChangeAspect="1"/>
          </p:cNvPicPr>
          <p:nvPr/>
        </p:nvPicPr>
        <p:blipFill>
          <a:blip r:embed="rId4"/>
          <a:stretch>
            <a:fillRect/>
          </a:stretch>
        </p:blipFill>
        <p:spPr>
          <a:xfrm>
            <a:off x="174604" y="2481943"/>
            <a:ext cx="9521412" cy="5109824"/>
          </a:xfrm>
          <a:prstGeom prst="rect">
            <a:avLst/>
          </a:prstGeom>
        </p:spPr>
      </p:pic>
    </p:spTree>
    <p:extLst>
      <p:ext uri="{BB962C8B-B14F-4D97-AF65-F5344CB8AC3E}">
        <p14:creationId xmlns:p14="http://schemas.microsoft.com/office/powerpoint/2010/main" val="149277278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4" name="Text 1"/>
          <p:cNvSpPr/>
          <p:nvPr/>
        </p:nvSpPr>
        <p:spPr>
          <a:xfrm>
            <a:off x="3163809" y="178001"/>
            <a:ext cx="5087064" cy="597694"/>
          </a:xfrm>
          <a:prstGeom prst="rect">
            <a:avLst/>
          </a:prstGeom>
          <a:noFill/>
          <a:ln/>
        </p:spPr>
        <p:txBody>
          <a:bodyPr wrap="none" lIns="0" tIns="0" rIns="0" bIns="0" rtlCol="0" anchor="t"/>
          <a:lstStyle/>
          <a:p>
            <a:pPr>
              <a:lnSpc>
                <a:spcPts val="4700"/>
              </a:lnSpc>
            </a:pPr>
            <a:r>
              <a:rPr lang="he-IL" sz="3600" dirty="0">
                <a:solidFill>
                  <a:srgbClr val="D69DE3"/>
                </a:solidFill>
              </a:rPr>
              <a:t>ניתוח והסבר התוצאות</a:t>
            </a:r>
            <a:endParaRPr lang="en-US" sz="3750" dirty="0">
              <a:solidFill>
                <a:srgbClr val="D69DE3"/>
              </a:solidFill>
            </a:endParaRPr>
          </a:p>
        </p:txBody>
      </p:sp>
      <p:sp>
        <p:nvSpPr>
          <p:cNvPr id="5" name="Shape 2"/>
          <p:cNvSpPr/>
          <p:nvPr/>
        </p:nvSpPr>
        <p:spPr>
          <a:xfrm>
            <a:off x="8342876" y="798682"/>
            <a:ext cx="191214" cy="1407676"/>
          </a:xfrm>
          <a:prstGeom prst="roundRect">
            <a:avLst>
              <a:gd name="adj" fmla="val 42012"/>
            </a:avLst>
          </a:prstGeom>
          <a:solidFill>
            <a:srgbClr val="282D5E"/>
          </a:solidFill>
          <a:ln/>
        </p:spPr>
        <p:txBody>
          <a:bodyPr/>
          <a:lstStyle/>
          <a:p>
            <a:endParaRPr lang="he-IL"/>
          </a:p>
        </p:txBody>
      </p:sp>
      <p:sp>
        <p:nvSpPr>
          <p:cNvPr id="7" name="Text 4"/>
          <p:cNvSpPr/>
          <p:nvPr/>
        </p:nvSpPr>
        <p:spPr>
          <a:xfrm>
            <a:off x="828040" y="890777"/>
            <a:ext cx="7422833" cy="611743"/>
          </a:xfrm>
          <a:prstGeom prst="rect">
            <a:avLst/>
          </a:prstGeom>
          <a:noFill/>
          <a:ln/>
        </p:spPr>
        <p:txBody>
          <a:bodyPr wrap="square" lIns="0" tIns="0" rIns="0" bIns="0" rtlCol="0" anchor="t"/>
          <a:lstStyle/>
          <a:p>
            <a:pPr>
              <a:lnSpc>
                <a:spcPct val="115000"/>
              </a:lnSpc>
              <a:spcAft>
                <a:spcPts val="1000"/>
              </a:spcAft>
            </a:pPr>
            <a:r>
              <a:rPr lang="en-US" sz="1700" dirty="0">
                <a:solidFill>
                  <a:schemeClr val="bg1"/>
                </a:solidFill>
                <a:ea typeface="Times New Roman" panose="02020603050405020304" pitchFamily="18" charset="0"/>
                <a:cs typeface="Arial" panose="020B0604020202020204" pitchFamily="34" charset="0"/>
              </a:rPr>
              <a:t>Logistic Regression</a:t>
            </a:r>
            <a:r>
              <a:rPr lang="he-IL" sz="1700" dirty="0">
                <a:solidFill>
                  <a:schemeClr val="bg1"/>
                </a:solidFill>
                <a:ea typeface="Times New Roman" panose="02020603050405020304" pitchFamily="18" charset="0"/>
              </a:rPr>
              <a:t> - האלגוריתם </a:t>
            </a:r>
            <a:r>
              <a:rPr lang="he-IL" sz="1700" dirty="0">
                <a:solidFill>
                  <a:schemeClr val="bg1"/>
                </a:solidFill>
              </a:rPr>
              <a:t>לא רק מספק מדד למידת ההתאמה של מנבא (גודל מקדם), אלא גם כיוון השיוך שלו (חיובי או שלילי). וניתן לומר זאת על המערך נתונים שלנו שנשאלו בו שאלות בו רצינו לדעת האם בהתבסס על נתון כלשהו האם יכול להיגרם שבץ מוחי כלומר שאלה של כן או לא. כך הוא יכול לסווג נכון יותר מקריים חיוביים.</a:t>
            </a:r>
          </a:p>
        </p:txBody>
      </p:sp>
      <p:sp>
        <p:nvSpPr>
          <p:cNvPr id="8" name="Shape 5"/>
          <p:cNvSpPr/>
          <p:nvPr/>
        </p:nvSpPr>
        <p:spPr>
          <a:xfrm>
            <a:off x="8111031" y="2273221"/>
            <a:ext cx="191214" cy="1407676"/>
          </a:xfrm>
          <a:prstGeom prst="roundRect">
            <a:avLst>
              <a:gd name="adj" fmla="val 42012"/>
            </a:avLst>
          </a:prstGeom>
          <a:solidFill>
            <a:srgbClr val="282D5E"/>
          </a:solidFill>
          <a:ln/>
        </p:spPr>
        <p:txBody>
          <a:bodyPr/>
          <a:lstStyle/>
          <a:p>
            <a:endParaRPr lang="he-IL"/>
          </a:p>
        </p:txBody>
      </p:sp>
      <p:sp>
        <p:nvSpPr>
          <p:cNvPr id="17" name="Shape 5">
            <a:extLst>
              <a:ext uri="{FF2B5EF4-FFF2-40B4-BE49-F238E27FC236}">
                <a16:creationId xmlns:a16="http://schemas.microsoft.com/office/drawing/2014/main" id="{44488526-D934-DBE4-63AD-8086C804FB27}"/>
              </a:ext>
            </a:extLst>
          </p:cNvPr>
          <p:cNvSpPr/>
          <p:nvPr/>
        </p:nvSpPr>
        <p:spPr>
          <a:xfrm>
            <a:off x="8015424" y="3839855"/>
            <a:ext cx="191214" cy="1407676"/>
          </a:xfrm>
          <a:prstGeom prst="roundRect">
            <a:avLst>
              <a:gd name="adj" fmla="val 42012"/>
            </a:avLst>
          </a:prstGeom>
          <a:solidFill>
            <a:srgbClr val="282D5E"/>
          </a:solidFill>
          <a:ln/>
        </p:spPr>
        <p:txBody>
          <a:bodyPr/>
          <a:lstStyle/>
          <a:p>
            <a:endParaRPr lang="he-IL"/>
          </a:p>
        </p:txBody>
      </p:sp>
      <p:sp>
        <p:nvSpPr>
          <p:cNvPr id="18" name="Shape 5">
            <a:extLst>
              <a:ext uri="{FF2B5EF4-FFF2-40B4-BE49-F238E27FC236}">
                <a16:creationId xmlns:a16="http://schemas.microsoft.com/office/drawing/2014/main" id="{B933F41B-F5CD-7AE2-0AE1-97FD7DEB4305}"/>
              </a:ext>
            </a:extLst>
          </p:cNvPr>
          <p:cNvSpPr/>
          <p:nvPr/>
        </p:nvSpPr>
        <p:spPr>
          <a:xfrm>
            <a:off x="7723983" y="5332551"/>
            <a:ext cx="191214" cy="1407676"/>
          </a:xfrm>
          <a:prstGeom prst="roundRect">
            <a:avLst>
              <a:gd name="adj" fmla="val 42012"/>
            </a:avLst>
          </a:prstGeom>
          <a:solidFill>
            <a:srgbClr val="282D5E"/>
          </a:solidFill>
          <a:ln/>
        </p:spPr>
        <p:txBody>
          <a:bodyPr/>
          <a:lstStyle/>
          <a:p>
            <a:endParaRPr lang="he-IL"/>
          </a:p>
        </p:txBody>
      </p:sp>
      <p:sp>
        <p:nvSpPr>
          <p:cNvPr id="19" name="Shape 5">
            <a:extLst>
              <a:ext uri="{FF2B5EF4-FFF2-40B4-BE49-F238E27FC236}">
                <a16:creationId xmlns:a16="http://schemas.microsoft.com/office/drawing/2014/main" id="{8028659E-71C3-A5C9-FA5B-C046A8BCD517}"/>
              </a:ext>
            </a:extLst>
          </p:cNvPr>
          <p:cNvSpPr/>
          <p:nvPr/>
        </p:nvSpPr>
        <p:spPr>
          <a:xfrm>
            <a:off x="7532769" y="6923377"/>
            <a:ext cx="191214" cy="1196649"/>
          </a:xfrm>
          <a:prstGeom prst="roundRect">
            <a:avLst>
              <a:gd name="adj" fmla="val 42012"/>
            </a:avLst>
          </a:prstGeom>
          <a:solidFill>
            <a:srgbClr val="282D5E"/>
          </a:solidFill>
          <a:ln/>
        </p:spPr>
        <p:txBody>
          <a:bodyPr/>
          <a:lstStyle/>
          <a:p>
            <a:endParaRPr lang="he-IL"/>
          </a:p>
        </p:txBody>
      </p:sp>
      <p:sp>
        <p:nvSpPr>
          <p:cNvPr id="20" name="Text 4">
            <a:extLst>
              <a:ext uri="{FF2B5EF4-FFF2-40B4-BE49-F238E27FC236}">
                <a16:creationId xmlns:a16="http://schemas.microsoft.com/office/drawing/2014/main" id="{C477E5BC-C296-6320-BC79-D30B9FF7637E}"/>
              </a:ext>
            </a:extLst>
          </p:cNvPr>
          <p:cNvSpPr/>
          <p:nvPr/>
        </p:nvSpPr>
        <p:spPr>
          <a:xfrm>
            <a:off x="592591" y="2365316"/>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cs typeface="Arial" panose="020B0604020202020204" pitchFamily="34" charset="0"/>
              </a:rPr>
              <a:t>K-Nearest Neighbors</a:t>
            </a:r>
            <a:r>
              <a:rPr lang="he-IL" sz="1600" dirty="0">
                <a:solidFill>
                  <a:schemeClr val="bg1"/>
                </a:solidFill>
              </a:rPr>
              <a:t> – מאי איזון המידע ומהתפלגות המעורבבת של הנקודות, כמעט בלתי אפשרי היה לסווג עם מודל זה כיוון שמודל זה עובד הכי טוב עם מידע שיש לו הפרדה או הבדל יותר מוגדר במרחב. זוהי כנראה הסיבה למה הוא לא הצליח לשפר ולהגיע לתוצאה טובה.</a:t>
            </a:r>
          </a:p>
        </p:txBody>
      </p:sp>
      <p:sp>
        <p:nvSpPr>
          <p:cNvPr id="21" name="Text 4">
            <a:extLst>
              <a:ext uri="{FF2B5EF4-FFF2-40B4-BE49-F238E27FC236}">
                <a16:creationId xmlns:a16="http://schemas.microsoft.com/office/drawing/2014/main" id="{931FE32D-E7BA-7EE7-E17A-55E8DCD7DE19}"/>
              </a:ext>
            </a:extLst>
          </p:cNvPr>
          <p:cNvSpPr/>
          <p:nvPr/>
        </p:nvSpPr>
        <p:spPr>
          <a:xfrm>
            <a:off x="492364" y="3925800"/>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ea typeface="Times New Roman" panose="02020603050405020304" pitchFamily="18" charset="0"/>
                <a:cs typeface="Arial" panose="020B0604020202020204" pitchFamily="34" charset="0"/>
              </a:rPr>
              <a:t> Decision Tree</a:t>
            </a:r>
            <a:r>
              <a:rPr lang="he-IL" sz="1600" dirty="0">
                <a:solidFill>
                  <a:schemeClr val="bg1"/>
                </a:solidFill>
                <a:ea typeface="Times New Roman" panose="02020603050405020304" pitchFamily="18" charset="0"/>
              </a:rPr>
              <a:t>- עבור הרבה תוויות קטגוריות, איכות התהליך של עץ הבחירה עשויה לעלות. כלומר קיימים אצלנו במערך הנתונים קטגוריות בהן יש כמה אופציות שמפרידות.</a:t>
            </a:r>
            <a:br>
              <a:rPr lang="en-US" sz="1600" dirty="0">
                <a:solidFill>
                  <a:schemeClr val="bg1"/>
                </a:solidFill>
                <a:ea typeface="Times New Roman" panose="02020603050405020304" pitchFamily="18" charset="0"/>
              </a:rPr>
            </a:br>
            <a:r>
              <a:rPr lang="he-IL" sz="1600" dirty="0">
                <a:solidFill>
                  <a:schemeClr val="bg1"/>
                </a:solidFill>
                <a:ea typeface="Times New Roman" panose="02020603050405020304" pitchFamily="18" charset="0"/>
              </a:rPr>
              <a:t>למרות זאת, כיוון שהנקודות עם שבץ ובלי שבץ מתפלגות באופן מעורבב בכמה מן הערכים יש קושי להגיע להפרדה מושלמת או טובה בעץ החלטה.</a:t>
            </a:r>
            <a:endParaRPr lang="he-IL" sz="1600" dirty="0">
              <a:solidFill>
                <a:schemeClr val="bg1"/>
              </a:solidFill>
            </a:endParaRPr>
          </a:p>
        </p:txBody>
      </p:sp>
      <p:sp>
        <p:nvSpPr>
          <p:cNvPr id="22" name="Text 4">
            <a:extLst>
              <a:ext uri="{FF2B5EF4-FFF2-40B4-BE49-F238E27FC236}">
                <a16:creationId xmlns:a16="http://schemas.microsoft.com/office/drawing/2014/main" id="{BF26717B-4CC9-E65F-A41B-271B9F462CC2}"/>
              </a:ext>
            </a:extLst>
          </p:cNvPr>
          <p:cNvSpPr/>
          <p:nvPr/>
        </p:nvSpPr>
        <p:spPr>
          <a:xfrm>
            <a:off x="0" y="7032951"/>
            <a:ext cx="7422833" cy="611743"/>
          </a:xfrm>
          <a:prstGeom prst="rect">
            <a:avLst/>
          </a:prstGeom>
          <a:noFill/>
          <a:ln/>
        </p:spPr>
        <p:txBody>
          <a:bodyPr wrap="square" lIns="0" tIns="0" rIns="0" bIns="0" rtlCol="0" anchor="t"/>
          <a:lstStyle/>
          <a:p>
            <a:pPr>
              <a:lnSpc>
                <a:spcPct val="115000"/>
              </a:lnSpc>
              <a:spcAft>
                <a:spcPts val="1000"/>
              </a:spcAft>
            </a:pPr>
            <a:r>
              <a:rPr lang="en-US" sz="1700" dirty="0" err="1">
                <a:solidFill>
                  <a:schemeClr val="bg1"/>
                </a:solidFill>
                <a:cs typeface="Arial" panose="020B0604020202020204" pitchFamily="34" charset="0"/>
              </a:rPr>
              <a:t>Adaboost</a:t>
            </a:r>
            <a:r>
              <a:rPr lang="he-IL" sz="1700" dirty="0">
                <a:solidFill>
                  <a:schemeClr val="bg1"/>
                </a:solidFill>
              </a:rPr>
              <a:t> </a:t>
            </a:r>
            <a:r>
              <a:rPr lang="en-US" sz="1700" dirty="0">
                <a:solidFill>
                  <a:schemeClr val="bg1"/>
                </a:solidFill>
                <a:cs typeface="Arial" panose="020B0604020202020204" pitchFamily="34" charset="0"/>
              </a:rPr>
              <a:t>–</a:t>
            </a:r>
            <a:r>
              <a:rPr lang="he-IL" sz="1700" dirty="0">
                <a:solidFill>
                  <a:schemeClr val="bg1"/>
                </a:solidFill>
              </a:rPr>
              <a:t> האלגוריתם הוא רב תכליתי כלומר הוא יכול להתמודד עם טקסט כמו גם נתונים מספריים, וזה מתאר את המאגר שלנו. אך נראה שמאי איזון והתפלגות המסד נתונים הוא התקשה להגיע לתוצאות טובות.</a:t>
            </a:r>
            <a:endParaRPr lang="en-US" sz="1700" dirty="0">
              <a:solidFill>
                <a:schemeClr val="bg1"/>
              </a:solidFill>
              <a:cs typeface="Arial" panose="020B0604020202020204" pitchFamily="34" charset="0"/>
            </a:endParaRPr>
          </a:p>
        </p:txBody>
      </p:sp>
      <p:sp>
        <p:nvSpPr>
          <p:cNvPr id="23" name="Text 4">
            <a:extLst>
              <a:ext uri="{FF2B5EF4-FFF2-40B4-BE49-F238E27FC236}">
                <a16:creationId xmlns:a16="http://schemas.microsoft.com/office/drawing/2014/main" id="{3231BF50-19B3-4C07-9BA7-272D4E52F1C3}"/>
              </a:ext>
            </a:extLst>
          </p:cNvPr>
          <p:cNvSpPr/>
          <p:nvPr/>
        </p:nvSpPr>
        <p:spPr>
          <a:xfrm>
            <a:off x="237851" y="5368052"/>
            <a:ext cx="7422833" cy="611743"/>
          </a:xfrm>
          <a:prstGeom prst="rect">
            <a:avLst/>
          </a:prstGeom>
          <a:noFill/>
          <a:ln/>
        </p:spPr>
        <p:txBody>
          <a:bodyPr wrap="square" lIns="0" tIns="0" rIns="0" bIns="0" rtlCol="0" anchor="t"/>
          <a:lstStyle/>
          <a:p>
            <a:pPr>
              <a:lnSpc>
                <a:spcPct val="115000"/>
              </a:lnSpc>
              <a:spcAft>
                <a:spcPts val="1000"/>
              </a:spcAft>
            </a:pPr>
            <a:r>
              <a:rPr lang="en-US" sz="1600" dirty="0">
                <a:solidFill>
                  <a:schemeClr val="bg1"/>
                </a:solidFill>
                <a:cs typeface="Arial" panose="020B0604020202020204" pitchFamily="34" charset="0"/>
              </a:rPr>
              <a:t>SVM</a:t>
            </a:r>
            <a:r>
              <a:rPr lang="he-IL" sz="1600" dirty="0">
                <a:solidFill>
                  <a:schemeClr val="bg1"/>
                </a:solidFill>
              </a:rPr>
              <a:t> – גם במודל זה אי איזון המידע ומהתפלגות המעורבבת של הנקודות מאוד פוגע בביצועים של המודל. הוא כנראה נכשל כיוון שאי אפשר ממש להפריד את הנקודות לפי קבלת שבץ עם מישור.</a:t>
            </a: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12" name="תיבת טקסט 11">
            <a:extLst>
              <a:ext uri="{FF2B5EF4-FFF2-40B4-BE49-F238E27FC236}">
                <a16:creationId xmlns:a16="http://schemas.microsoft.com/office/drawing/2014/main" id="{62E1F126-CE95-60B5-598C-A82E3571EC1D}"/>
              </a:ext>
            </a:extLst>
          </p:cNvPr>
          <p:cNvSpPr txBox="1"/>
          <p:nvPr/>
        </p:nvSpPr>
        <p:spPr>
          <a:xfrm>
            <a:off x="576943" y="1944190"/>
            <a:ext cx="4637315" cy="4385816"/>
          </a:xfrm>
          <a:prstGeom prst="rect">
            <a:avLst/>
          </a:prstGeom>
          <a:noFill/>
        </p:spPr>
        <p:txBody>
          <a:bodyPr wrap="square" rtlCol="1">
            <a:spAutoFit/>
          </a:bodyPr>
          <a:lstStyle/>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הוספנו לניתוח מה קורה כאשר מורידים </a:t>
            </a:r>
            <a:r>
              <a:rPr lang="he-IL" sz="2400" dirty="0" err="1">
                <a:solidFill>
                  <a:schemeClr val="bg1"/>
                </a:solidFill>
                <a:latin typeface="Calibri" panose="020F0502020204030204" pitchFamily="34" charset="0"/>
              </a:rPr>
              <a:t>מימד</a:t>
            </a:r>
            <a:r>
              <a:rPr lang="he-IL" sz="2400" dirty="0">
                <a:solidFill>
                  <a:schemeClr val="bg1"/>
                </a:solidFill>
                <a:latin typeface="Calibri" panose="020F0502020204030204" pitchFamily="34" charset="0"/>
              </a:rPr>
              <a:t> בעזרת ספריית </a:t>
            </a:r>
            <a:r>
              <a:rPr lang="en-US" sz="2400" dirty="0">
                <a:solidFill>
                  <a:schemeClr val="bg1"/>
                </a:solidFill>
                <a:latin typeface="Calibri" panose="020F0502020204030204" pitchFamily="34" charset="0"/>
                <a:cs typeface="Arial" panose="020B0604020202020204" pitchFamily="34" charset="0"/>
              </a:rPr>
              <a:t>PCA</a:t>
            </a:r>
            <a:r>
              <a:rPr lang="he-IL" sz="2400" dirty="0">
                <a:solidFill>
                  <a:schemeClr val="bg1"/>
                </a:solidFill>
                <a:latin typeface="Calibri" panose="020F0502020204030204" pitchFamily="34" charset="0"/>
              </a:rPr>
              <a:t>. </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קודם נראה כמה ממדים אפשר להוריד לפני שפוגעים יותר מדי בנכונות התהליך לגבי המסד המקורי </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למסד המקורי אחרי </a:t>
            </a:r>
            <a:r>
              <a:rPr lang="en-US" sz="2400" dirty="0">
                <a:solidFill>
                  <a:schemeClr val="bg1"/>
                </a:solidFill>
                <a:latin typeface="Calibri" panose="020F0502020204030204" pitchFamily="34" charset="0"/>
              </a:rPr>
              <a:t>preprocessing</a:t>
            </a:r>
            <a:r>
              <a:rPr lang="he-IL" sz="2400" dirty="0">
                <a:solidFill>
                  <a:schemeClr val="bg1"/>
                </a:solidFill>
                <a:latin typeface="Calibri" panose="020F0502020204030204" pitchFamily="34" charset="0"/>
              </a:rPr>
              <a:t> יש 21 ממדים.</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נראה שנוכל להוריד את כמות הממדים ל14 ממדים לפני שנפגע בנכונות הפיצ'רים לגבי הנקודות.</a:t>
            </a:r>
          </a:p>
        </p:txBody>
      </p:sp>
      <p:sp>
        <p:nvSpPr>
          <p:cNvPr id="2" name="Text 1">
            <a:extLst>
              <a:ext uri="{FF2B5EF4-FFF2-40B4-BE49-F238E27FC236}">
                <a16:creationId xmlns:a16="http://schemas.microsoft.com/office/drawing/2014/main" id="{D17B9554-576F-40AD-1EC9-9EEBDAA1289A}"/>
              </a:ext>
            </a:extLst>
          </p:cNvPr>
          <p:cNvSpPr/>
          <p:nvPr/>
        </p:nvSpPr>
        <p:spPr>
          <a:xfrm>
            <a:off x="1947857" y="568211"/>
            <a:ext cx="10734685" cy="708779"/>
          </a:xfrm>
          <a:prstGeom prst="rect">
            <a:avLst/>
          </a:prstGeom>
          <a:noFill/>
          <a:ln/>
        </p:spPr>
        <p:txBody>
          <a:bodyPr wrap="none" lIns="0" tIns="0" rIns="0" bIns="0" rtlCol="0" anchor="t"/>
          <a:lstStyle/>
          <a:p>
            <a:pPr algn="ctr">
              <a:lnSpc>
                <a:spcPts val="5550"/>
              </a:lnSpc>
            </a:pPr>
            <a:r>
              <a:rPr lang="he-IL" sz="4450" dirty="0">
                <a:solidFill>
                  <a:srgbClr val="D69DE3"/>
                </a:solidFill>
              </a:rPr>
              <a:t>בדיקת השפעת </a:t>
            </a:r>
            <a:r>
              <a:rPr lang="en-US" sz="4450" dirty="0">
                <a:solidFill>
                  <a:srgbClr val="D69DE3"/>
                </a:solidFill>
              </a:rPr>
              <a:t>PCA</a:t>
            </a:r>
            <a:r>
              <a:rPr lang="he-IL" sz="4450" dirty="0">
                <a:solidFill>
                  <a:srgbClr val="D69DE3"/>
                </a:solidFill>
              </a:rPr>
              <a:t> על ביצועי מודלים</a:t>
            </a:r>
            <a:endParaRPr lang="en-US" sz="4450" dirty="0">
              <a:solidFill>
                <a:srgbClr val="D69DE3"/>
              </a:solidFill>
            </a:endParaRPr>
          </a:p>
        </p:txBody>
      </p:sp>
      <p:pic>
        <p:nvPicPr>
          <p:cNvPr id="8" name="תמונה 7" descr="תמונה שמכילה טקסט, צילום מסך, קו, עלילה&#10;&#10;תוכן בינה מלאכותית גנרטיבית עשוי להיות שגוי.">
            <a:extLst>
              <a:ext uri="{FF2B5EF4-FFF2-40B4-BE49-F238E27FC236}">
                <a16:creationId xmlns:a16="http://schemas.microsoft.com/office/drawing/2014/main" id="{3A852225-6368-825E-DA5E-06DF235D9731}"/>
              </a:ext>
            </a:extLst>
          </p:cNvPr>
          <p:cNvPicPr>
            <a:picLocks noChangeAspect="1"/>
          </p:cNvPicPr>
          <p:nvPr/>
        </p:nvPicPr>
        <p:blipFill>
          <a:blip r:embed="rId3"/>
          <a:stretch>
            <a:fillRect/>
          </a:stretch>
        </p:blipFill>
        <p:spPr>
          <a:xfrm>
            <a:off x="5651857" y="1695451"/>
            <a:ext cx="7704914" cy="5778686"/>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CC2BBFF-CD28-7973-E0CE-B21156E02E47}"/>
            </a:ext>
          </a:extLst>
        </p:cNvPr>
        <p:cNvGrpSpPr/>
        <p:nvPr/>
      </p:nvGrpSpPr>
      <p:grpSpPr>
        <a:xfrm>
          <a:off x="0" y="0"/>
          <a:ext cx="0" cy="0"/>
          <a:chOff x="0" y="0"/>
          <a:chExt cx="0" cy="0"/>
        </a:xfrm>
      </p:grpSpPr>
      <p:sp>
        <p:nvSpPr>
          <p:cNvPr id="12" name="תיבת טקסט 11">
            <a:extLst>
              <a:ext uri="{FF2B5EF4-FFF2-40B4-BE49-F238E27FC236}">
                <a16:creationId xmlns:a16="http://schemas.microsoft.com/office/drawing/2014/main" id="{2E74FF65-6E26-9639-2426-4D9D0929C28C}"/>
              </a:ext>
            </a:extLst>
          </p:cNvPr>
          <p:cNvSpPr txBox="1"/>
          <p:nvPr/>
        </p:nvSpPr>
        <p:spPr>
          <a:xfrm>
            <a:off x="576943" y="1944190"/>
            <a:ext cx="4637315" cy="5755422"/>
          </a:xfrm>
          <a:prstGeom prst="rect">
            <a:avLst/>
          </a:prstGeom>
          <a:noFill/>
        </p:spPr>
        <p:txBody>
          <a:bodyPr wrap="square" rtlCol="1">
            <a:spAutoFit/>
          </a:bodyPr>
          <a:lstStyle/>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מודל ה</a:t>
            </a:r>
            <a:r>
              <a:rPr lang="en-US" sz="2400" dirty="0">
                <a:solidFill>
                  <a:schemeClr val="bg1"/>
                </a:solidFill>
                <a:latin typeface="Calibri" panose="020F0502020204030204" pitchFamily="34" charset="0"/>
              </a:rPr>
              <a:t>PCA</a:t>
            </a:r>
            <a:r>
              <a:rPr lang="he-IL" sz="2400" dirty="0">
                <a:solidFill>
                  <a:schemeClr val="bg1"/>
                </a:solidFill>
                <a:latin typeface="Calibri" panose="020F0502020204030204" pitchFamily="34" charset="0"/>
              </a:rPr>
              <a:t> השתמש ב-14 ממדים בהשוואה זו.</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ניתן לראות שהשימוש ב-</a:t>
            </a:r>
            <a:r>
              <a:rPr lang="en-US" sz="2400" dirty="0">
                <a:solidFill>
                  <a:schemeClr val="bg1"/>
                </a:solidFill>
                <a:latin typeface="Calibri" panose="020F0502020204030204" pitchFamily="34" charset="0"/>
              </a:rPr>
              <a:t>PCA</a:t>
            </a:r>
            <a:br>
              <a:rPr lang="en-US" sz="2400" dirty="0">
                <a:solidFill>
                  <a:schemeClr val="bg1"/>
                </a:solidFill>
                <a:latin typeface="Calibri" panose="020F0502020204030204" pitchFamily="34" charset="0"/>
              </a:rPr>
            </a:br>
            <a:r>
              <a:rPr lang="he-IL" sz="2400" dirty="0">
                <a:solidFill>
                  <a:schemeClr val="bg1"/>
                </a:solidFill>
                <a:latin typeface="Calibri" panose="020F0502020204030204" pitchFamily="34" charset="0"/>
              </a:rPr>
              <a:t>לא עוזר למודלים להגיע לתוצאה יותר טובה.</a:t>
            </a:r>
          </a:p>
          <a:p>
            <a:pPr marL="342900" indent="-342900">
              <a:spcBef>
                <a:spcPts val="600"/>
              </a:spcBef>
              <a:buFont typeface="Arial" panose="020B0604020202020204" pitchFamily="34" charset="0"/>
              <a:buChar char="•"/>
            </a:pPr>
            <a:r>
              <a:rPr lang="he-IL" sz="2400" dirty="0">
                <a:solidFill>
                  <a:schemeClr val="bg1"/>
                </a:solidFill>
                <a:latin typeface="Calibri" panose="020F0502020204030204" pitchFamily="34" charset="0"/>
              </a:rPr>
              <a:t>הסיבה היא כנראה שהמסד נתונים מכיל נתונים קטגוריאליים </a:t>
            </a:r>
            <a:br>
              <a:rPr lang="en-US" sz="2400" dirty="0">
                <a:solidFill>
                  <a:schemeClr val="bg1"/>
                </a:solidFill>
                <a:latin typeface="Calibri" panose="020F0502020204030204" pitchFamily="34" charset="0"/>
              </a:rPr>
            </a:br>
            <a:r>
              <a:rPr lang="he-IL" sz="2400" dirty="0">
                <a:solidFill>
                  <a:schemeClr val="bg1"/>
                </a:solidFill>
                <a:latin typeface="Calibri" panose="020F0502020204030204" pitchFamily="34" charset="0"/>
              </a:rPr>
              <a:t>(לדו': </a:t>
            </a:r>
            <a:r>
              <a:rPr lang="en-US" sz="2400" dirty="0" err="1">
                <a:solidFill>
                  <a:schemeClr val="bg1"/>
                </a:solidFill>
                <a:latin typeface="Calibri" panose="020F0502020204030204" pitchFamily="34" charset="0"/>
              </a:rPr>
              <a:t>work_type</a:t>
            </a:r>
            <a:r>
              <a:rPr lang="he-IL" sz="2400" dirty="0">
                <a:solidFill>
                  <a:schemeClr val="bg1"/>
                </a:solidFill>
                <a:latin typeface="Calibri" panose="020F0502020204030204" pitchFamily="34" charset="0"/>
              </a:rPr>
              <a:t>) אשר אין להם מבנה לינארי.</a:t>
            </a:r>
            <a:br>
              <a:rPr lang="en-US" sz="2400" dirty="0">
                <a:solidFill>
                  <a:schemeClr val="bg1"/>
                </a:solidFill>
                <a:latin typeface="Calibri" panose="020F0502020204030204" pitchFamily="34" charset="0"/>
              </a:rPr>
            </a:br>
            <a:r>
              <a:rPr lang="he-IL" sz="2400" dirty="0">
                <a:solidFill>
                  <a:schemeClr val="bg1"/>
                </a:solidFill>
                <a:latin typeface="Calibri" panose="020F0502020204030204" pitchFamily="34" charset="0"/>
              </a:rPr>
              <a:t>שיטה זו מניחה שלכל המידע יש מבנה ליניארי לכן זוהי כנראה הסיבה שהיא לא ממש עובדת בשביל מסד זה.</a:t>
            </a:r>
          </a:p>
          <a:p>
            <a:pPr marL="342900" indent="-342900">
              <a:spcBef>
                <a:spcPts val="600"/>
              </a:spcBef>
              <a:buFont typeface="Arial" panose="020B0604020202020204" pitchFamily="34" charset="0"/>
              <a:buChar char="•"/>
            </a:pPr>
            <a:endParaRPr lang="en-US" sz="1200" dirty="0">
              <a:solidFill>
                <a:schemeClr val="bg1"/>
              </a:solidFill>
            </a:endParaRPr>
          </a:p>
          <a:p>
            <a:pPr>
              <a:spcBef>
                <a:spcPts val="600"/>
              </a:spcBef>
            </a:pPr>
            <a:endParaRPr lang="he-IL" sz="2400" dirty="0">
              <a:solidFill>
                <a:schemeClr val="bg1"/>
              </a:solidFill>
            </a:endParaRPr>
          </a:p>
        </p:txBody>
      </p:sp>
      <p:sp>
        <p:nvSpPr>
          <p:cNvPr id="2" name="Text 1">
            <a:extLst>
              <a:ext uri="{FF2B5EF4-FFF2-40B4-BE49-F238E27FC236}">
                <a16:creationId xmlns:a16="http://schemas.microsoft.com/office/drawing/2014/main" id="{C5DB7B01-B542-811D-A556-2C326A47D4B4}"/>
              </a:ext>
            </a:extLst>
          </p:cNvPr>
          <p:cNvSpPr/>
          <p:nvPr/>
        </p:nvSpPr>
        <p:spPr>
          <a:xfrm>
            <a:off x="1947857" y="568211"/>
            <a:ext cx="10734685" cy="708779"/>
          </a:xfrm>
          <a:prstGeom prst="rect">
            <a:avLst/>
          </a:prstGeom>
          <a:noFill/>
          <a:ln/>
        </p:spPr>
        <p:txBody>
          <a:bodyPr wrap="none" lIns="0" tIns="0" rIns="0" bIns="0" rtlCol="0" anchor="t"/>
          <a:lstStyle/>
          <a:p>
            <a:pPr algn="ctr">
              <a:lnSpc>
                <a:spcPts val="5550"/>
              </a:lnSpc>
            </a:pPr>
            <a:r>
              <a:rPr lang="he-IL" sz="4450" dirty="0">
                <a:solidFill>
                  <a:srgbClr val="D69DE3"/>
                </a:solidFill>
              </a:rPr>
              <a:t>בדיקת השפעת </a:t>
            </a:r>
            <a:r>
              <a:rPr lang="en-US" sz="4450" dirty="0">
                <a:solidFill>
                  <a:srgbClr val="D69DE3"/>
                </a:solidFill>
              </a:rPr>
              <a:t>PCA</a:t>
            </a:r>
            <a:r>
              <a:rPr lang="he-IL" sz="4450" dirty="0">
                <a:solidFill>
                  <a:srgbClr val="D69DE3"/>
                </a:solidFill>
              </a:rPr>
              <a:t> על ביצועי מודלים</a:t>
            </a:r>
            <a:endParaRPr lang="en-US" sz="4450" dirty="0">
              <a:solidFill>
                <a:srgbClr val="D69DE3"/>
              </a:solidFill>
            </a:endParaRPr>
          </a:p>
        </p:txBody>
      </p:sp>
      <p:pic>
        <p:nvPicPr>
          <p:cNvPr id="6" name="תמונה 5" descr="תמונה שמכילה טקסט, צילום מסך, מספר, גופן&#10;&#10;תוכן בינה מלאכותית גנרטיבית עשוי להיות שגוי.">
            <a:extLst>
              <a:ext uri="{FF2B5EF4-FFF2-40B4-BE49-F238E27FC236}">
                <a16:creationId xmlns:a16="http://schemas.microsoft.com/office/drawing/2014/main" id="{F49B7B02-C91E-AC93-EAEF-BF510DFAA521}"/>
              </a:ext>
            </a:extLst>
          </p:cNvPr>
          <p:cNvPicPr>
            <a:picLocks noChangeAspect="1"/>
          </p:cNvPicPr>
          <p:nvPr/>
        </p:nvPicPr>
        <p:blipFill>
          <a:blip r:embed="rId3"/>
          <a:stretch>
            <a:fillRect/>
          </a:stretch>
        </p:blipFill>
        <p:spPr>
          <a:xfrm>
            <a:off x="5367327" y="1517263"/>
            <a:ext cx="8218044" cy="5958082"/>
          </a:xfrm>
          <a:prstGeom prst="rect">
            <a:avLst/>
          </a:prstGeom>
        </p:spPr>
      </p:pic>
    </p:spTree>
    <p:extLst>
      <p:ext uri="{BB962C8B-B14F-4D97-AF65-F5344CB8AC3E}">
        <p14:creationId xmlns:p14="http://schemas.microsoft.com/office/powerpoint/2010/main" val="35793210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3" name="Text 0"/>
          <p:cNvSpPr/>
          <p:nvPr/>
        </p:nvSpPr>
        <p:spPr>
          <a:xfrm>
            <a:off x="5410472" y="806563"/>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Calibri" panose="020F0502020204030204" pitchFamily="34" charset="0"/>
                <a:ea typeface="Bricolage Grotesque Extra Bold" pitchFamily="34" charset="-122"/>
                <a:cs typeface="Calibri" panose="020F0502020204030204" pitchFamily="34" charset="0"/>
              </a:rPr>
              <a:t>הקדמה</a:t>
            </a:r>
            <a:endParaRPr lang="en-US" sz="2200" dirty="0"/>
          </a:p>
        </p:txBody>
      </p:sp>
      <p:sp>
        <p:nvSpPr>
          <p:cNvPr id="4" name="Text 1"/>
          <p:cNvSpPr/>
          <p:nvPr/>
        </p:nvSpPr>
        <p:spPr>
          <a:xfrm>
            <a:off x="1071682" y="1636041"/>
            <a:ext cx="6243518" cy="708779"/>
          </a:xfrm>
          <a:prstGeom prst="rect">
            <a:avLst/>
          </a:prstGeom>
          <a:noFill/>
          <a:ln/>
        </p:spPr>
        <p:txBody>
          <a:bodyPr wrap="none" lIns="0" tIns="0" rIns="0" bIns="0" rtlCol="0" anchor="t"/>
          <a:lstStyle/>
          <a:p>
            <a:pPr>
              <a:lnSpc>
                <a:spcPts val="5550"/>
              </a:lnSpc>
            </a:pPr>
            <a:r>
              <a:rPr lang="he-IL" sz="4800" b="1" dirty="0">
                <a:solidFill>
                  <a:srgbClr val="D69DE3"/>
                </a:solidFill>
                <a:latin typeface="Calibri" panose="020F0502020204030204" pitchFamily="34" charset="0"/>
              </a:rPr>
              <a:t>מהו שבץ מוחי?</a:t>
            </a:r>
            <a:endParaRPr lang="en-US" sz="4450" b="1" dirty="0">
              <a:solidFill>
                <a:srgbClr val="D69DE3"/>
              </a:solidFill>
            </a:endParaRPr>
          </a:p>
        </p:txBody>
      </p:sp>
      <p:sp>
        <p:nvSpPr>
          <p:cNvPr id="7" name="תיבת טקסט 6">
            <a:extLst>
              <a:ext uri="{FF2B5EF4-FFF2-40B4-BE49-F238E27FC236}">
                <a16:creationId xmlns:a16="http://schemas.microsoft.com/office/drawing/2014/main" id="{C43E3257-8C9D-42E7-5585-99B17D9AEFCF}"/>
              </a:ext>
            </a:extLst>
          </p:cNvPr>
          <p:cNvSpPr txBox="1"/>
          <p:nvPr/>
        </p:nvSpPr>
        <p:spPr>
          <a:xfrm>
            <a:off x="927990" y="3053524"/>
            <a:ext cx="7575929" cy="4154984"/>
          </a:xfrm>
          <a:prstGeom prst="rect">
            <a:avLst/>
          </a:prstGeom>
          <a:noFill/>
        </p:spPr>
        <p:txBody>
          <a:bodyPr wrap="square" rtlCol="1">
            <a:spAutoFit/>
          </a:bodyPr>
          <a:lstStyle/>
          <a:p>
            <a:pPr marL="285750" indent="-285750">
              <a:buFont typeface="Arial" panose="020B0604020202020204" pitchFamily="34" charset="0"/>
              <a:buChar char="•"/>
            </a:pPr>
            <a:r>
              <a:rPr lang="he-IL" sz="2400" dirty="0">
                <a:solidFill>
                  <a:schemeClr val="bg1"/>
                </a:solidFill>
                <a:latin typeface="Calibri" panose="020F0502020204030204" pitchFamily="34" charset="0"/>
              </a:rPr>
              <a:t>אירוע מוחי (שנקרא גם שבץ מוחי) מתרחש כאשר ישנה הפרעה פתאומית בהספקת הדם לרקמת המוח.</a:t>
            </a:r>
          </a:p>
          <a:p>
            <a:pPr marL="285750" indent="-285750">
              <a:buFont typeface="Arial" panose="020B0604020202020204" pitchFamily="34" charset="0"/>
              <a:buChar char="•"/>
            </a:pPr>
            <a:r>
              <a:rPr lang="he-IL" sz="2400" dirty="0">
                <a:solidFill>
                  <a:srgbClr val="D69DE3"/>
                </a:solidFill>
                <a:latin typeface="Calibri" panose="020F0502020204030204" pitchFamily="34" charset="0"/>
              </a:rPr>
              <a:t>ההפרעה הזאת גורמת נזק נוירולוגי אשר יכול לבוא לידי ביטוי בדרכים שונות ובהן הפרעה בדיבור, חולשה או שיתוק של הגפיים וקשיים בהליכה. לעיתים עלול אירוע מוחי לגרום למוות. </a:t>
            </a:r>
          </a:p>
          <a:p>
            <a:pPr marL="285750" indent="-285750">
              <a:buFont typeface="Arial" panose="020B0604020202020204" pitchFamily="34" charset="0"/>
              <a:buChar char="•"/>
            </a:pPr>
            <a:r>
              <a:rPr lang="he-IL" sz="2400" dirty="0">
                <a:solidFill>
                  <a:schemeClr val="bg1"/>
                </a:solidFill>
                <a:latin typeface="Calibri" panose="020F0502020204030204" pitchFamily="34" charset="0"/>
              </a:rPr>
              <a:t>הוא הגורם העיקרי לנכות אצל מבוגרים בעולם המערבי והסיבה השנייה למוות ברחבי העולם.</a:t>
            </a:r>
          </a:p>
          <a:p>
            <a:pPr marL="285750" indent="-285750">
              <a:buFont typeface="Arial" panose="020B0604020202020204" pitchFamily="34" charset="0"/>
              <a:buChar char="•"/>
            </a:pPr>
            <a:r>
              <a:rPr lang="he-IL" sz="2400" dirty="0">
                <a:solidFill>
                  <a:srgbClr val="D69DE3"/>
                </a:solidFill>
                <a:latin typeface="Calibri" panose="020F0502020204030204" pitchFamily="34" charset="0"/>
              </a:rPr>
              <a:t>בישראל, לפי נתוני משרד הבריאות, מתרחשים כ-15,000 מקרים חדשים של שבץ מוחי מדי שנה.</a:t>
            </a:r>
          </a:p>
          <a:p>
            <a:endParaRPr lang="he-IL" sz="2400" dirty="0">
              <a:solidFill>
                <a:schemeClr val="bg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980E89A-E89E-4446-5540-D868381419D6}"/>
            </a:ext>
          </a:extLst>
        </p:cNvPr>
        <p:cNvGrpSpPr/>
        <p:nvPr/>
      </p:nvGrpSpPr>
      <p:grpSpPr>
        <a:xfrm>
          <a:off x="0" y="0"/>
          <a:ext cx="0" cy="0"/>
          <a:chOff x="0" y="0"/>
          <a:chExt cx="0" cy="0"/>
        </a:xfrm>
      </p:grpSpPr>
      <p:sp>
        <p:nvSpPr>
          <p:cNvPr id="7" name="תיבת טקסט 6">
            <a:extLst>
              <a:ext uri="{FF2B5EF4-FFF2-40B4-BE49-F238E27FC236}">
                <a16:creationId xmlns:a16="http://schemas.microsoft.com/office/drawing/2014/main" id="{573C6955-7446-D58F-F683-DB25DDA3C528}"/>
              </a:ext>
            </a:extLst>
          </p:cNvPr>
          <p:cNvSpPr txBox="1"/>
          <p:nvPr/>
        </p:nvSpPr>
        <p:spPr>
          <a:xfrm>
            <a:off x="917444" y="247625"/>
            <a:ext cx="7684447" cy="1446550"/>
          </a:xfrm>
          <a:prstGeom prst="rect">
            <a:avLst/>
          </a:prstGeom>
          <a:noFill/>
        </p:spPr>
        <p:txBody>
          <a:bodyPr wrap="square">
            <a:spAutoFit/>
          </a:bodyPr>
          <a:lstStyle/>
          <a:p>
            <a:pPr algn="l"/>
            <a:r>
              <a:rPr lang="en-US" sz="4400" dirty="0">
                <a:solidFill>
                  <a:srgbClr val="EEAEF6"/>
                </a:solidFill>
                <a:latin typeface="Arial" panose="020B0604020202020204" pitchFamily="34" charset="0"/>
                <a:cs typeface="Arial" panose="020B0604020202020204" pitchFamily="34" charset="0"/>
              </a:rPr>
              <a:t>Confusion Matrix Visualization With PCA</a:t>
            </a:r>
            <a:r>
              <a:rPr lang="he-IL" sz="4400" dirty="0">
                <a:solidFill>
                  <a:srgbClr val="EEAEF6"/>
                </a:solidFill>
                <a:latin typeface="Arial" panose="020B0604020202020204" pitchFamily="34" charset="0"/>
                <a:cs typeface="Arial" panose="020B0604020202020204" pitchFamily="34" charset="0"/>
              </a:rPr>
              <a:t> </a:t>
            </a:r>
            <a:endParaRPr lang="he-IL" sz="4400" dirty="0">
              <a:solidFill>
                <a:srgbClr val="EEAEF6"/>
              </a:solidFill>
            </a:endParaRPr>
          </a:p>
        </p:txBody>
      </p:sp>
      <p:pic>
        <p:nvPicPr>
          <p:cNvPr id="6" name="Image 0" descr="preencoded.png">
            <a:extLst>
              <a:ext uri="{FF2B5EF4-FFF2-40B4-BE49-F238E27FC236}">
                <a16:creationId xmlns:a16="http://schemas.microsoft.com/office/drawing/2014/main" id="{5D5C9FFC-EADA-F5D3-ADCD-CA4B56724983}"/>
              </a:ext>
            </a:extLst>
          </p:cNvPr>
          <p:cNvPicPr>
            <a:picLocks noChangeAspect="1"/>
          </p:cNvPicPr>
          <p:nvPr/>
        </p:nvPicPr>
        <p:blipFill>
          <a:blip r:embed="rId3"/>
          <a:stretch>
            <a:fillRect/>
          </a:stretch>
        </p:blipFill>
        <p:spPr>
          <a:xfrm>
            <a:off x="8869680" y="0"/>
            <a:ext cx="5760720" cy="8229600"/>
          </a:xfrm>
          <a:prstGeom prst="rect">
            <a:avLst/>
          </a:prstGeom>
        </p:spPr>
      </p:pic>
      <p:sp>
        <p:nvSpPr>
          <p:cNvPr id="8" name="AutoShape 4">
            <a:extLst>
              <a:ext uri="{FF2B5EF4-FFF2-40B4-BE49-F238E27FC236}">
                <a16:creationId xmlns:a16="http://schemas.microsoft.com/office/drawing/2014/main" id="{EA6C2F69-8C64-3C74-CD36-8893EF887175}"/>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3" name="תמונה 2" descr="תמונה שמכילה טקסט, צילום מסך, תרשים, מלבן&#10;&#10;תוכן בינה מלאכותית גנרטיבית עשוי להיות שגוי.">
            <a:extLst>
              <a:ext uri="{FF2B5EF4-FFF2-40B4-BE49-F238E27FC236}">
                <a16:creationId xmlns:a16="http://schemas.microsoft.com/office/drawing/2014/main" id="{3B7F3D7C-666F-5450-E45A-B094ADA5B623}"/>
              </a:ext>
            </a:extLst>
          </p:cNvPr>
          <p:cNvPicPr>
            <a:picLocks noChangeAspect="1"/>
          </p:cNvPicPr>
          <p:nvPr/>
        </p:nvPicPr>
        <p:blipFill>
          <a:blip r:embed="rId4"/>
          <a:stretch>
            <a:fillRect/>
          </a:stretch>
        </p:blipFill>
        <p:spPr>
          <a:xfrm>
            <a:off x="132262" y="2201657"/>
            <a:ext cx="9978390" cy="5355069"/>
          </a:xfrm>
          <a:prstGeom prst="rect">
            <a:avLst/>
          </a:prstGeom>
        </p:spPr>
      </p:pic>
    </p:spTree>
    <p:extLst>
      <p:ext uri="{BB962C8B-B14F-4D97-AF65-F5344CB8AC3E}">
        <p14:creationId xmlns:p14="http://schemas.microsoft.com/office/powerpoint/2010/main" val="1467331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561DB3-BEDD-62CD-E288-4416074E0811}"/>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6750BCD0-1067-B66F-686F-E1D40C510C3F}"/>
              </a:ext>
            </a:extLst>
          </p:cNvPr>
          <p:cNvSpPr/>
          <p:nvPr/>
        </p:nvSpPr>
        <p:spPr>
          <a:xfrm>
            <a:off x="1230526" y="959713"/>
            <a:ext cx="12169348" cy="708779"/>
          </a:xfrm>
          <a:prstGeom prst="rect">
            <a:avLst/>
          </a:prstGeom>
          <a:noFill/>
          <a:ln/>
        </p:spPr>
        <p:txBody>
          <a:bodyPr wrap="none" lIns="0" tIns="0" rIns="0" bIns="0" rtlCol="0" anchor="t"/>
          <a:lstStyle/>
          <a:p>
            <a:pPr algn="ctr">
              <a:lnSpc>
                <a:spcPts val="2750"/>
              </a:lnSpc>
            </a:pPr>
            <a:r>
              <a:rPr lang="he-IL" sz="4800" dirty="0">
                <a:solidFill>
                  <a:srgbClr val="D69DE3"/>
                </a:solidFill>
                <a:latin typeface="Calibri" panose="020F0502020204030204" pitchFamily="34" charset="0"/>
              </a:rPr>
              <a:t>השוואת ביצוע של כל אלגוריתם כאשר הפרמטרים מכוונים</a:t>
            </a:r>
            <a:endParaRPr lang="en-US" sz="4800" dirty="0">
              <a:solidFill>
                <a:srgbClr val="D69DE3"/>
              </a:solidFill>
            </a:endParaRPr>
          </a:p>
        </p:txBody>
      </p:sp>
      <p:sp>
        <p:nvSpPr>
          <p:cNvPr id="4" name="תיבת טקסט 3">
            <a:extLst>
              <a:ext uri="{FF2B5EF4-FFF2-40B4-BE49-F238E27FC236}">
                <a16:creationId xmlns:a16="http://schemas.microsoft.com/office/drawing/2014/main" id="{33375F45-010C-F0EF-D970-CF659CCA3E68}"/>
              </a:ext>
            </a:extLst>
          </p:cNvPr>
          <p:cNvSpPr txBox="1"/>
          <p:nvPr/>
        </p:nvSpPr>
        <p:spPr>
          <a:xfrm>
            <a:off x="0" y="7580678"/>
            <a:ext cx="14542434" cy="338554"/>
          </a:xfrm>
          <a:prstGeom prst="rect">
            <a:avLst/>
          </a:prstGeom>
          <a:noFill/>
        </p:spPr>
        <p:txBody>
          <a:bodyPr wrap="square" rtlCol="1">
            <a:spAutoFit/>
          </a:bodyPr>
          <a:lstStyle/>
          <a:p>
            <a:pPr algn="ctr"/>
            <a:r>
              <a:rPr lang="en-US" sz="1600" dirty="0">
                <a:solidFill>
                  <a:srgbClr val="D69DE3"/>
                </a:solidFill>
              </a:rPr>
              <a:t>['gender', 'age', 'hypertension', '</a:t>
            </a:r>
            <a:r>
              <a:rPr lang="en-US" sz="1600" dirty="0" err="1">
                <a:solidFill>
                  <a:srgbClr val="D69DE3"/>
                </a:solidFill>
              </a:rPr>
              <a:t>heart_disease</a:t>
            </a:r>
            <a:r>
              <a:rPr lang="en-US" sz="1600" dirty="0">
                <a:solidFill>
                  <a:srgbClr val="D69DE3"/>
                </a:solidFill>
              </a:rPr>
              <a:t>', 'ever_married','</a:t>
            </a:r>
            <a:r>
              <a:rPr lang="en-US" sz="1600" dirty="0" err="1">
                <a:solidFill>
                  <a:srgbClr val="D69DE3"/>
                </a:solidFill>
              </a:rPr>
              <a:t>work_type</a:t>
            </a:r>
            <a:r>
              <a:rPr lang="en-US" sz="1600" dirty="0">
                <a:solidFill>
                  <a:srgbClr val="D69DE3"/>
                </a:solidFill>
              </a:rPr>
              <a:t>', '</a:t>
            </a:r>
            <a:r>
              <a:rPr lang="en-US" sz="1600" dirty="0" err="1">
                <a:solidFill>
                  <a:srgbClr val="D69DE3"/>
                </a:solidFill>
              </a:rPr>
              <a:t>Residence_type</a:t>
            </a:r>
            <a:r>
              <a:rPr lang="en-US" sz="1600" dirty="0">
                <a:solidFill>
                  <a:srgbClr val="D69DE3"/>
                </a:solidFill>
              </a:rPr>
              <a:t>', '</a:t>
            </a:r>
            <a:r>
              <a:rPr lang="en-US" sz="1600" dirty="0" err="1">
                <a:solidFill>
                  <a:srgbClr val="D69DE3"/>
                </a:solidFill>
              </a:rPr>
              <a:t>avg_glucose_level</a:t>
            </a:r>
            <a:r>
              <a:rPr lang="en-US" sz="1600" dirty="0">
                <a:solidFill>
                  <a:srgbClr val="D69DE3"/>
                </a:solidFill>
              </a:rPr>
              <a:t>', '</a:t>
            </a:r>
            <a:r>
              <a:rPr lang="en-US" sz="1600" dirty="0" err="1">
                <a:solidFill>
                  <a:srgbClr val="D69DE3"/>
                </a:solidFill>
              </a:rPr>
              <a:t>bmi</a:t>
            </a:r>
            <a:r>
              <a:rPr lang="en-US" sz="1600" dirty="0">
                <a:solidFill>
                  <a:srgbClr val="D69DE3"/>
                </a:solidFill>
              </a:rPr>
              <a:t>', '</a:t>
            </a:r>
            <a:r>
              <a:rPr lang="en-US" sz="1600" dirty="0" err="1">
                <a:solidFill>
                  <a:srgbClr val="D69DE3"/>
                </a:solidFill>
              </a:rPr>
              <a:t>smoking_status</a:t>
            </a:r>
            <a:r>
              <a:rPr lang="en-US" sz="1600" dirty="0">
                <a:solidFill>
                  <a:srgbClr val="D69DE3"/>
                </a:solidFill>
              </a:rPr>
              <a:t>']</a:t>
            </a:r>
            <a:endParaRPr lang="he-IL" sz="1600" dirty="0">
              <a:solidFill>
                <a:srgbClr val="D69DE3"/>
              </a:solidFill>
            </a:endParaRPr>
          </a:p>
        </p:txBody>
      </p:sp>
      <mc:AlternateContent xmlns:mc="http://schemas.openxmlformats.org/markup-compatibility/2006" xmlns:a14="http://schemas.microsoft.com/office/drawing/2010/main">
        <mc:Choice Requires="a14">
          <p:sp>
            <p:nvSpPr>
              <p:cNvPr id="10" name="תיבת טקסט 9">
                <a:extLst>
                  <a:ext uri="{FF2B5EF4-FFF2-40B4-BE49-F238E27FC236}">
                    <a16:creationId xmlns:a16="http://schemas.microsoft.com/office/drawing/2014/main" id="{4E574C9D-6A6A-6FC4-32C1-BD3F4823C054}"/>
                  </a:ext>
                </a:extLst>
              </p:cNvPr>
              <p:cNvSpPr txBox="1"/>
              <p:nvPr/>
            </p:nvSpPr>
            <p:spPr>
              <a:xfrm>
                <a:off x="97971" y="1668492"/>
                <a:ext cx="5170714" cy="6755696"/>
              </a:xfrm>
              <a:prstGeom prst="rect">
                <a:avLst/>
              </a:prstGeom>
              <a:noFill/>
            </p:spPr>
            <p:txBody>
              <a:bodyPr wrap="square" rtlCol="1">
                <a:spAutoFit/>
              </a:bodyPr>
              <a:lstStyle/>
              <a:p>
                <a:pPr marL="342900" indent="-342900">
                  <a:spcBef>
                    <a:spcPts val="600"/>
                  </a:spcBef>
                  <a:buFont typeface="Arial" panose="020B0604020202020204" pitchFamily="34" charset="0"/>
                  <a:buChar char="•"/>
                </a:pPr>
                <a:r>
                  <a:rPr lang="he-IL" sz="2400" dirty="0">
                    <a:solidFill>
                      <a:schemeClr val="bg1"/>
                    </a:solidFill>
                    <a:latin typeface="Microsoft GothicNeo" panose="020B0503020000020004" pitchFamily="34" charset="-127"/>
                    <a:ea typeface="Microsoft GothicNeo" panose="020B0503020000020004" pitchFamily="34" charset="-127"/>
                  </a:rPr>
                  <a:t>בעזרת </a:t>
                </a:r>
                <a:r>
                  <a:rPr lang="en-US" sz="2400" dirty="0" err="1">
                    <a:solidFill>
                      <a:schemeClr val="bg1"/>
                    </a:solidFill>
                    <a:latin typeface="Microsoft GothicNeo" panose="020B0503020000020004" pitchFamily="34" charset="-127"/>
                    <a:ea typeface="Microsoft GothicNeo" panose="020B0503020000020004" pitchFamily="34" charset="-127"/>
                  </a:rPr>
                  <a:t>Gridsearchcv</a:t>
                </a:r>
                <a:r>
                  <a:rPr lang="he-IL" sz="2400" dirty="0">
                    <a:solidFill>
                      <a:schemeClr val="bg1"/>
                    </a:solidFill>
                    <a:latin typeface="Microsoft GothicNeo" panose="020B0503020000020004" pitchFamily="34" charset="-127"/>
                    <a:ea typeface="Microsoft GothicNeo" panose="020B0503020000020004" pitchFamily="34" charset="-127"/>
                  </a:rPr>
                  <a:t> שזו שיטת </a:t>
                </a:r>
                <a:r>
                  <a:rPr lang="en-US" sz="2400" dirty="0">
                    <a:solidFill>
                      <a:schemeClr val="bg1"/>
                    </a:solidFill>
                    <a:latin typeface="Microsoft GothicNeo" panose="020B0503020000020004" pitchFamily="34" charset="-127"/>
                    <a:ea typeface="Microsoft GothicNeo" panose="020B0503020000020004" pitchFamily="34" charset="-127"/>
                  </a:rPr>
                  <a:t>cross-validation</a:t>
                </a:r>
                <a:r>
                  <a:rPr lang="he-IL" sz="2400" dirty="0">
                    <a:solidFill>
                      <a:schemeClr val="bg1"/>
                    </a:solidFill>
                    <a:latin typeface="Microsoft GothicNeo" panose="020B0503020000020004" pitchFamily="34" charset="-127"/>
                    <a:ea typeface="Microsoft GothicNeo" panose="020B0503020000020004" pitchFamily="34" charset="-127"/>
                  </a:rPr>
                  <a:t> בשביל למצוא את הפרמטרים הכי טובים, נבדוק כמה ניתן לשפר את המודלים בעזרת כיוונון פרמטרי מודל לפי מדד </a:t>
                </a:r>
                <a14:m>
                  <m:oMath xmlns:m="http://schemas.openxmlformats.org/officeDocument/2006/math">
                    <m:sSub>
                      <m:sSubPr>
                        <m:ctrlPr>
                          <a:rPr lang="en-US" sz="2400" i="1">
                            <a:solidFill>
                              <a:schemeClr val="bg1"/>
                            </a:solidFill>
                            <a:latin typeface="Cambria Math" panose="02040503050406030204" pitchFamily="18" charset="0"/>
                          </a:rPr>
                        </m:ctrlPr>
                      </m:sSubPr>
                      <m:e>
                        <m:r>
                          <a:rPr lang="en-US" sz="2400" i="1">
                            <a:solidFill>
                              <a:schemeClr val="bg1"/>
                            </a:solidFill>
                            <a:latin typeface="Cambria Math" panose="02040503050406030204" pitchFamily="18" charset="0"/>
                          </a:rPr>
                          <m:t>𝐹</m:t>
                        </m:r>
                      </m:e>
                      <m:sub>
                        <m:r>
                          <a:rPr lang="en-US" sz="2400" i="1">
                            <a:solidFill>
                              <a:schemeClr val="bg1"/>
                            </a:solidFill>
                            <a:latin typeface="Cambria Math" panose="02040503050406030204" pitchFamily="18" charset="0"/>
                          </a:rPr>
                          <m:t>1</m:t>
                        </m:r>
                      </m:sub>
                    </m:sSub>
                    <m:r>
                      <a:rPr lang="en-US" sz="2400" i="1">
                        <a:solidFill>
                          <a:schemeClr val="bg1"/>
                        </a:solidFill>
                        <a:latin typeface="Cambria Math" panose="02040503050406030204" pitchFamily="18" charset="0"/>
                      </a:rPr>
                      <m:t>−</m:t>
                    </m:r>
                    <m:r>
                      <a:rPr lang="en-US" sz="2400" i="1">
                        <a:solidFill>
                          <a:schemeClr val="bg1"/>
                        </a:solidFill>
                        <a:latin typeface="Cambria Math" panose="02040503050406030204" pitchFamily="18" charset="0"/>
                      </a:rPr>
                      <m:t>𝑠𝑐𝑜𝑟𝑒</m:t>
                    </m:r>
                  </m:oMath>
                </a14:m>
                <a:r>
                  <a:rPr lang="he-IL" sz="2400" dirty="0">
                    <a:solidFill>
                      <a:schemeClr val="bg1"/>
                    </a:solidFill>
                    <a:latin typeface="Microsoft GothicNeo" panose="020B0503020000020004" pitchFamily="34" charset="-127"/>
                    <a:ea typeface="Microsoft GothicNeo" panose="020B0503020000020004" pitchFamily="34" charset="-127"/>
                  </a:rPr>
                  <a:t>.</a:t>
                </a:r>
              </a:p>
              <a:p>
                <a:pPr marL="342900" indent="-342900">
                  <a:spcBef>
                    <a:spcPts val="600"/>
                  </a:spcBef>
                  <a:buFont typeface="Arial" panose="020B0604020202020204" pitchFamily="34" charset="0"/>
                  <a:buChar char="•"/>
                </a:pPr>
                <a:endParaRPr lang="he-IL" sz="2400" dirty="0">
                  <a:solidFill>
                    <a:schemeClr val="bg1"/>
                  </a:solidFill>
                  <a:latin typeface="Microsoft GothicNeo" panose="020B0503020000020004" pitchFamily="34" charset="-127"/>
                  <a:ea typeface="Microsoft GothicNeo" panose="020B0503020000020004" pitchFamily="34" charset="-127"/>
                </a:endParaRPr>
              </a:p>
              <a:p>
                <a:pPr marL="342900" indent="-342900">
                  <a:spcBef>
                    <a:spcPts val="600"/>
                  </a:spcBef>
                  <a:buFont typeface="Arial" panose="020B0604020202020204" pitchFamily="34" charset="0"/>
                  <a:buChar char="•"/>
                </a:pPr>
                <a:r>
                  <a:rPr lang="he-IL" sz="2400" dirty="0">
                    <a:solidFill>
                      <a:schemeClr val="bg1"/>
                    </a:solidFill>
                    <a:latin typeface="Microsoft GothicNeo" panose="020B0503020000020004" pitchFamily="34" charset="-127"/>
                    <a:ea typeface="Microsoft GothicNeo" panose="020B0503020000020004" pitchFamily="34" charset="-127"/>
                  </a:rPr>
                  <a:t> ניתן לראות שכל המודלים שופרו,</a:t>
                </a:r>
                <a:br>
                  <a:rPr lang="en-US" sz="2400" dirty="0">
                    <a:solidFill>
                      <a:schemeClr val="bg1"/>
                    </a:solidFill>
                    <a:latin typeface="Microsoft GothicNeo" panose="020B0503020000020004" pitchFamily="34" charset="-127"/>
                    <a:ea typeface="Microsoft GothicNeo" panose="020B0503020000020004" pitchFamily="34" charset="-127"/>
                  </a:rPr>
                </a:br>
                <a:r>
                  <a:rPr lang="he-IL" sz="2400" dirty="0">
                    <a:solidFill>
                      <a:schemeClr val="bg1"/>
                    </a:solidFill>
                    <a:latin typeface="Microsoft GothicNeo" panose="020B0503020000020004" pitchFamily="34" charset="-127"/>
                    <a:ea typeface="Microsoft GothicNeo" panose="020B0503020000020004" pitchFamily="34" charset="-127"/>
                  </a:rPr>
                  <a:t>אך במיוחד </a:t>
                </a:r>
                <a:r>
                  <a:rPr lang="en-US" sz="2400" dirty="0" err="1">
                    <a:solidFill>
                      <a:schemeClr val="bg1"/>
                    </a:solidFill>
                    <a:latin typeface="Microsoft GothicNeo" panose="020B0503020000020004" pitchFamily="34" charset="-127"/>
                    <a:ea typeface="Microsoft GothicNeo" panose="020B0503020000020004" pitchFamily="34" charset="-127"/>
                  </a:rPr>
                  <a:t>Adaboost</a:t>
                </a:r>
                <a:r>
                  <a:rPr lang="he-IL" sz="2400" dirty="0">
                    <a:solidFill>
                      <a:schemeClr val="bg1"/>
                    </a:solidFill>
                    <a:latin typeface="Microsoft GothicNeo" panose="020B0503020000020004" pitchFamily="34" charset="-127"/>
                    <a:ea typeface="Microsoft GothicNeo" panose="020B0503020000020004" pitchFamily="34" charset="-127"/>
                  </a:rPr>
                  <a:t> ו-</a:t>
                </a:r>
                <a:r>
                  <a:rPr lang="en-US" sz="2400" dirty="0">
                    <a:solidFill>
                      <a:schemeClr val="bg1"/>
                    </a:solidFill>
                    <a:latin typeface="Microsoft GothicNeo" panose="020B0503020000020004" pitchFamily="34" charset="-127"/>
                    <a:ea typeface="Microsoft GothicNeo" panose="020B0503020000020004" pitchFamily="34" charset="-127"/>
                  </a:rPr>
                  <a:t>SVM</a:t>
                </a:r>
                <a:r>
                  <a:rPr lang="he-IL" sz="2400" dirty="0">
                    <a:solidFill>
                      <a:schemeClr val="bg1"/>
                    </a:solidFill>
                    <a:latin typeface="Microsoft GothicNeo" panose="020B0503020000020004" pitchFamily="34" charset="-127"/>
                    <a:ea typeface="Microsoft GothicNeo" panose="020B0503020000020004" pitchFamily="34" charset="-127"/>
                  </a:rPr>
                  <a:t> השתפרו מאוד בסיווג מקרים חיוביים.</a:t>
                </a:r>
              </a:p>
              <a:p>
                <a:pPr marL="342900" indent="-342900">
                  <a:spcBef>
                    <a:spcPts val="600"/>
                  </a:spcBef>
                  <a:buFont typeface="Arial" panose="020B0604020202020204" pitchFamily="34" charset="0"/>
                  <a:buChar char="•"/>
                </a:pPr>
                <a:r>
                  <a:rPr lang="he-IL" sz="2400" dirty="0">
                    <a:solidFill>
                      <a:schemeClr val="bg1"/>
                    </a:solidFill>
                    <a:latin typeface="Microsoft GothicNeo" panose="020B0503020000020004" pitchFamily="34" charset="-127"/>
                    <a:ea typeface="Microsoft GothicNeo" panose="020B0503020000020004" pitchFamily="34" charset="-127"/>
                  </a:rPr>
                  <a:t>למרות זאת לא הצלחנו להגיע לרמת דיוק טובה מ-95%, כך שנראה שבשביל להגיע לביצועים יותר טובים בעתיד כנראה צריך להשתמש במודלים יותר מתקדמים ו/או להתאים יותר את המסד ללמידת מכונה.  </a:t>
                </a:r>
                <a:endParaRPr lang="en-US" sz="2400" dirty="0">
                  <a:solidFill>
                    <a:schemeClr val="bg1"/>
                  </a:solidFill>
                  <a:latin typeface="Microsoft GothicNeo" panose="020B0503020000020004" pitchFamily="34" charset="-127"/>
                  <a:ea typeface="Microsoft GothicNeo" panose="020B0503020000020004" pitchFamily="34" charset="-127"/>
                </a:endParaRPr>
              </a:p>
              <a:p>
                <a:pPr marL="342900" indent="-342900">
                  <a:spcBef>
                    <a:spcPts val="600"/>
                  </a:spcBef>
                  <a:buFont typeface="Arial" panose="020B0604020202020204" pitchFamily="34" charset="0"/>
                  <a:buChar char="•"/>
                </a:pPr>
                <a:endParaRPr lang="he-IL" sz="2400" dirty="0">
                  <a:solidFill>
                    <a:schemeClr val="bg1"/>
                  </a:solidFill>
                  <a:latin typeface="Microsoft GothicNeo" panose="020B0503020000020004" pitchFamily="34" charset="-127"/>
                  <a:ea typeface="Microsoft GothicNeo" panose="020B0503020000020004" pitchFamily="34" charset="-127"/>
                </a:endParaRPr>
              </a:p>
              <a:p>
                <a:pPr marL="342900" indent="-342900">
                  <a:spcBef>
                    <a:spcPts val="600"/>
                  </a:spcBef>
                  <a:buFont typeface="Arial" panose="020B0604020202020204" pitchFamily="34" charset="0"/>
                  <a:buChar char="•"/>
                </a:pPr>
                <a:endParaRPr lang="he-IL" sz="2400" dirty="0">
                  <a:solidFill>
                    <a:schemeClr val="bg1"/>
                  </a:solidFill>
                  <a:latin typeface="Calibri" panose="020F0502020204030204" pitchFamily="34" charset="0"/>
                </a:endParaRPr>
              </a:p>
            </p:txBody>
          </p:sp>
        </mc:Choice>
        <mc:Fallback xmlns="">
          <p:sp>
            <p:nvSpPr>
              <p:cNvPr id="10" name="תיבת טקסט 9">
                <a:extLst>
                  <a:ext uri="{FF2B5EF4-FFF2-40B4-BE49-F238E27FC236}">
                    <a16:creationId xmlns:a16="http://schemas.microsoft.com/office/drawing/2014/main" id="{4E574C9D-6A6A-6FC4-32C1-BD3F4823C054}"/>
                  </a:ext>
                </a:extLst>
              </p:cNvPr>
              <p:cNvSpPr txBox="1">
                <a:spLocks noRot="1" noChangeAspect="1" noMove="1" noResize="1" noEditPoints="1" noAdjustHandles="1" noChangeArrowheads="1" noChangeShapeType="1" noTextEdit="1"/>
              </p:cNvSpPr>
              <p:nvPr/>
            </p:nvSpPr>
            <p:spPr>
              <a:xfrm>
                <a:off x="97971" y="1668492"/>
                <a:ext cx="5170714" cy="6755696"/>
              </a:xfrm>
              <a:prstGeom prst="rect">
                <a:avLst/>
              </a:prstGeom>
              <a:blipFill>
                <a:blip r:embed="rId3"/>
                <a:stretch>
                  <a:fillRect l="-2948" t="-722" r="-1769"/>
                </a:stretch>
              </a:blipFill>
            </p:spPr>
            <p:txBody>
              <a:bodyPr/>
              <a:lstStyle/>
              <a:p>
                <a:r>
                  <a:rPr lang="he-IL">
                    <a:noFill/>
                  </a:rPr>
                  <a:t> </a:t>
                </a:r>
              </a:p>
            </p:txBody>
          </p:sp>
        </mc:Fallback>
      </mc:AlternateContent>
      <p:pic>
        <p:nvPicPr>
          <p:cNvPr id="5" name="תמונה 4" descr="תמונה שמכילה טקסט, צילום מסך, מספר, גופן&#10;&#10;תוכן בינה מלאכותית גנרטיבית עשוי להיות שגוי.">
            <a:extLst>
              <a:ext uri="{FF2B5EF4-FFF2-40B4-BE49-F238E27FC236}">
                <a16:creationId xmlns:a16="http://schemas.microsoft.com/office/drawing/2014/main" id="{468A3351-3710-3E08-E185-14D236BA0CBD}"/>
              </a:ext>
            </a:extLst>
          </p:cNvPr>
          <p:cNvPicPr>
            <a:picLocks noChangeAspect="1"/>
          </p:cNvPicPr>
          <p:nvPr/>
        </p:nvPicPr>
        <p:blipFill>
          <a:blip r:embed="rId4"/>
          <a:stretch>
            <a:fillRect/>
          </a:stretch>
        </p:blipFill>
        <p:spPr>
          <a:xfrm>
            <a:off x="5268685" y="1418652"/>
            <a:ext cx="8949056" cy="4223776"/>
          </a:xfrm>
          <a:prstGeom prst="rect">
            <a:avLst/>
          </a:prstGeom>
        </p:spPr>
      </p:pic>
    </p:spTree>
    <p:extLst>
      <p:ext uri="{BB962C8B-B14F-4D97-AF65-F5344CB8AC3E}">
        <p14:creationId xmlns:p14="http://schemas.microsoft.com/office/powerpoint/2010/main" val="228655278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F4D384-D3EC-C65C-085D-12B73E89E2D6}"/>
            </a:ext>
          </a:extLst>
        </p:cNvPr>
        <p:cNvGrpSpPr/>
        <p:nvPr/>
      </p:nvGrpSpPr>
      <p:grpSpPr>
        <a:xfrm>
          <a:off x="0" y="0"/>
          <a:ext cx="0" cy="0"/>
          <a:chOff x="0" y="0"/>
          <a:chExt cx="0" cy="0"/>
        </a:xfrm>
      </p:grpSpPr>
      <p:sp>
        <p:nvSpPr>
          <p:cNvPr id="7" name="תיבת טקסט 6">
            <a:extLst>
              <a:ext uri="{FF2B5EF4-FFF2-40B4-BE49-F238E27FC236}">
                <a16:creationId xmlns:a16="http://schemas.microsoft.com/office/drawing/2014/main" id="{A38871EF-D8FB-6B90-C04C-890CA3EA20A8}"/>
              </a:ext>
            </a:extLst>
          </p:cNvPr>
          <p:cNvSpPr txBox="1"/>
          <p:nvPr/>
        </p:nvSpPr>
        <p:spPr>
          <a:xfrm>
            <a:off x="2641741" y="247625"/>
            <a:ext cx="7684447" cy="1446550"/>
          </a:xfrm>
          <a:prstGeom prst="rect">
            <a:avLst/>
          </a:prstGeom>
          <a:noFill/>
        </p:spPr>
        <p:txBody>
          <a:bodyPr wrap="square">
            <a:spAutoFit/>
          </a:bodyPr>
          <a:lstStyle/>
          <a:p>
            <a:pPr algn="l"/>
            <a:r>
              <a:rPr lang="en-US" sz="4400" dirty="0">
                <a:solidFill>
                  <a:srgbClr val="EEAEF6"/>
                </a:solidFill>
                <a:latin typeface="Arial" panose="020B0604020202020204" pitchFamily="34" charset="0"/>
                <a:cs typeface="Arial" panose="020B0604020202020204" pitchFamily="34" charset="0"/>
              </a:rPr>
              <a:t>Confusion Matrix </a:t>
            </a:r>
          </a:p>
          <a:p>
            <a:pPr algn="l"/>
            <a:r>
              <a:rPr lang="he-IL" sz="4400" dirty="0">
                <a:solidFill>
                  <a:srgbClr val="EEAEF6"/>
                </a:solidFill>
                <a:latin typeface="Arial" panose="020B0604020202020204" pitchFamily="34" charset="0"/>
                <a:cs typeface="Arial" panose="020B0604020202020204" pitchFamily="34" charset="0"/>
              </a:rPr>
              <a:t>עם כיוונון פרמטרים</a:t>
            </a:r>
            <a:endParaRPr lang="he-IL" sz="4400" dirty="0">
              <a:solidFill>
                <a:srgbClr val="EEAEF6"/>
              </a:solidFill>
            </a:endParaRPr>
          </a:p>
        </p:txBody>
      </p:sp>
      <p:pic>
        <p:nvPicPr>
          <p:cNvPr id="6" name="Image 0" descr="preencoded.png">
            <a:extLst>
              <a:ext uri="{FF2B5EF4-FFF2-40B4-BE49-F238E27FC236}">
                <a16:creationId xmlns:a16="http://schemas.microsoft.com/office/drawing/2014/main" id="{D56D7FA4-3F06-8A70-BC3B-3F49F403FAA7}"/>
              </a:ext>
            </a:extLst>
          </p:cNvPr>
          <p:cNvPicPr>
            <a:picLocks noChangeAspect="1"/>
          </p:cNvPicPr>
          <p:nvPr/>
        </p:nvPicPr>
        <p:blipFill>
          <a:blip r:embed="rId3"/>
          <a:stretch>
            <a:fillRect/>
          </a:stretch>
        </p:blipFill>
        <p:spPr>
          <a:xfrm>
            <a:off x="8869680" y="0"/>
            <a:ext cx="5760720" cy="8229600"/>
          </a:xfrm>
          <a:prstGeom prst="rect">
            <a:avLst/>
          </a:prstGeom>
        </p:spPr>
      </p:pic>
      <p:sp>
        <p:nvSpPr>
          <p:cNvPr id="8" name="AutoShape 4">
            <a:extLst>
              <a:ext uri="{FF2B5EF4-FFF2-40B4-BE49-F238E27FC236}">
                <a16:creationId xmlns:a16="http://schemas.microsoft.com/office/drawing/2014/main" id="{7BA1AB18-0C32-E55B-6790-A9462CFAC8A0}"/>
              </a:ext>
            </a:extLst>
          </p:cNvPr>
          <p:cNvSpPr>
            <a:spLocks noChangeAspect="1" noChangeArrowheads="1"/>
          </p:cNvSpPr>
          <p:nvPr/>
        </p:nvSpPr>
        <p:spPr bwMode="auto">
          <a:xfrm>
            <a:off x="7162800" y="39624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he-IL"/>
          </a:p>
        </p:txBody>
      </p:sp>
      <p:pic>
        <p:nvPicPr>
          <p:cNvPr id="4" name="תמונה 3" descr="תמונה שמכילה טקסט, צילום מסך, תרשים, מלבן&#10;&#10;תוכן בינה מלאכותית גנרטיבית עשוי להיות שגוי.">
            <a:extLst>
              <a:ext uri="{FF2B5EF4-FFF2-40B4-BE49-F238E27FC236}">
                <a16:creationId xmlns:a16="http://schemas.microsoft.com/office/drawing/2014/main" id="{3A6A31AB-134D-A14E-016D-3CA21274BDE4}"/>
              </a:ext>
            </a:extLst>
          </p:cNvPr>
          <p:cNvPicPr>
            <a:picLocks noChangeAspect="1"/>
          </p:cNvPicPr>
          <p:nvPr/>
        </p:nvPicPr>
        <p:blipFill>
          <a:blip r:embed="rId4"/>
          <a:stretch>
            <a:fillRect/>
          </a:stretch>
        </p:blipFill>
        <p:spPr>
          <a:xfrm>
            <a:off x="143691" y="2181496"/>
            <a:ext cx="10685623" cy="5301071"/>
          </a:xfrm>
          <a:prstGeom prst="rect">
            <a:avLst/>
          </a:prstGeom>
        </p:spPr>
      </p:pic>
    </p:spTree>
    <p:extLst>
      <p:ext uri="{BB962C8B-B14F-4D97-AF65-F5344CB8AC3E}">
        <p14:creationId xmlns:p14="http://schemas.microsoft.com/office/powerpoint/2010/main" val="268209185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3" name="Text 1"/>
          <p:cNvSpPr/>
          <p:nvPr/>
        </p:nvSpPr>
        <p:spPr>
          <a:xfrm>
            <a:off x="1391007" y="459563"/>
            <a:ext cx="6930033" cy="708779"/>
          </a:xfrm>
          <a:prstGeom prst="rect">
            <a:avLst/>
          </a:prstGeom>
          <a:noFill/>
          <a:ln/>
        </p:spPr>
        <p:txBody>
          <a:bodyPr wrap="none" lIns="0" tIns="0" rIns="0" bIns="0" rtlCol="0" anchor="t"/>
          <a:lstStyle/>
          <a:p>
            <a:pPr>
              <a:lnSpc>
                <a:spcPts val="5550"/>
              </a:lnSpc>
            </a:pPr>
            <a:r>
              <a:rPr lang="he-IL" sz="4450" b="1" dirty="0">
                <a:solidFill>
                  <a:srgbClr val="EEAEF6"/>
                </a:solidFill>
                <a:latin typeface="Calibri" panose="020F0502020204030204" pitchFamily="34" charset="0"/>
                <a:ea typeface="Bricolage Grotesque Extra Bold" pitchFamily="34" charset="-122"/>
                <a:cs typeface="Calibri" panose="020F0502020204030204" pitchFamily="34" charset="0"/>
              </a:rPr>
              <a:t>האתגרים שנתקלנו ושהתגברנו עליהם</a:t>
            </a:r>
            <a:endParaRPr lang="en-US" sz="4450" dirty="0"/>
          </a:p>
        </p:txBody>
      </p:sp>
      <p:pic>
        <p:nvPicPr>
          <p:cNvPr id="4" name="Image 0" descr="preencoded.png"/>
          <p:cNvPicPr>
            <a:picLocks noChangeAspect="1"/>
          </p:cNvPicPr>
          <p:nvPr/>
        </p:nvPicPr>
        <p:blipFill>
          <a:blip r:embed="rId3"/>
          <a:stretch>
            <a:fillRect/>
          </a:stretch>
        </p:blipFill>
        <p:spPr>
          <a:xfrm>
            <a:off x="7186839" y="3025835"/>
            <a:ext cx="680442" cy="680442"/>
          </a:xfrm>
          <a:prstGeom prst="rect">
            <a:avLst/>
          </a:prstGeom>
        </p:spPr>
      </p:pic>
      <p:pic>
        <p:nvPicPr>
          <p:cNvPr id="7" name="Image 1" descr="preencoded.png"/>
          <p:cNvPicPr>
            <a:picLocks noChangeAspect="1"/>
          </p:cNvPicPr>
          <p:nvPr/>
        </p:nvPicPr>
        <p:blipFill>
          <a:blip r:embed="rId4"/>
          <a:stretch>
            <a:fillRect/>
          </a:stretch>
        </p:blipFill>
        <p:spPr>
          <a:xfrm>
            <a:off x="7315200" y="7115012"/>
            <a:ext cx="680442" cy="680442"/>
          </a:xfrm>
          <a:prstGeom prst="rect">
            <a:avLst/>
          </a:prstGeom>
        </p:spPr>
      </p:pic>
      <p:pic>
        <p:nvPicPr>
          <p:cNvPr id="10" name="Image 2" descr="preencoded.png"/>
          <p:cNvPicPr>
            <a:picLocks noChangeAspect="1"/>
          </p:cNvPicPr>
          <p:nvPr/>
        </p:nvPicPr>
        <p:blipFill>
          <a:blip r:embed="rId5"/>
          <a:stretch>
            <a:fillRect/>
          </a:stretch>
        </p:blipFill>
        <p:spPr>
          <a:xfrm>
            <a:off x="7249310" y="4380943"/>
            <a:ext cx="680442" cy="680442"/>
          </a:xfrm>
          <a:prstGeom prst="rect">
            <a:avLst/>
          </a:prstGeom>
        </p:spPr>
      </p:pic>
      <p:pic>
        <p:nvPicPr>
          <p:cNvPr id="13" name="Image 3" descr="preencoded.png"/>
          <p:cNvPicPr>
            <a:picLocks noChangeAspect="1"/>
          </p:cNvPicPr>
          <p:nvPr/>
        </p:nvPicPr>
        <p:blipFill>
          <a:blip r:embed="rId6"/>
          <a:stretch>
            <a:fillRect/>
          </a:stretch>
        </p:blipFill>
        <p:spPr>
          <a:xfrm>
            <a:off x="7249310" y="5850411"/>
            <a:ext cx="680442" cy="680442"/>
          </a:xfrm>
          <a:prstGeom prst="rect">
            <a:avLst/>
          </a:prstGeom>
        </p:spPr>
      </p:pic>
      <p:pic>
        <p:nvPicPr>
          <p:cNvPr id="16" name="Image 4" descr="preencoded.png"/>
          <p:cNvPicPr>
            <a:picLocks noChangeAspect="1"/>
          </p:cNvPicPr>
          <p:nvPr/>
        </p:nvPicPr>
        <p:blipFill>
          <a:blip r:embed="rId7"/>
          <a:stretch>
            <a:fillRect/>
          </a:stretch>
        </p:blipFill>
        <p:spPr>
          <a:xfrm>
            <a:off x="7305551" y="1843008"/>
            <a:ext cx="680442" cy="680442"/>
          </a:xfrm>
          <a:prstGeom prst="rect">
            <a:avLst/>
          </a:prstGeom>
        </p:spPr>
      </p:pic>
      <p:pic>
        <p:nvPicPr>
          <p:cNvPr id="20" name="תמונה 19">
            <a:extLst>
              <a:ext uri="{FF2B5EF4-FFF2-40B4-BE49-F238E27FC236}">
                <a16:creationId xmlns:a16="http://schemas.microsoft.com/office/drawing/2014/main" id="{76BFD5C5-0E85-259D-237B-B4B6CA6616F5}"/>
              </a:ext>
            </a:extLst>
          </p:cNvPr>
          <p:cNvPicPr>
            <a:picLocks noChangeAspect="1"/>
          </p:cNvPicPr>
          <p:nvPr/>
        </p:nvPicPr>
        <p:blipFill>
          <a:blip r:embed="rId8"/>
          <a:stretch>
            <a:fillRect/>
          </a:stretch>
        </p:blipFill>
        <p:spPr>
          <a:xfrm>
            <a:off x="8556172" y="776874"/>
            <a:ext cx="6074228" cy="6864839"/>
          </a:xfrm>
          <a:prstGeom prst="rect">
            <a:avLst/>
          </a:prstGeom>
        </p:spPr>
      </p:pic>
      <p:sp>
        <p:nvSpPr>
          <p:cNvPr id="21" name="תיבת טקסט 20">
            <a:extLst>
              <a:ext uri="{FF2B5EF4-FFF2-40B4-BE49-F238E27FC236}">
                <a16:creationId xmlns:a16="http://schemas.microsoft.com/office/drawing/2014/main" id="{81888668-4C25-49C7-9DDE-31C0D5B0D342}"/>
              </a:ext>
            </a:extLst>
          </p:cNvPr>
          <p:cNvSpPr txBox="1"/>
          <p:nvPr/>
        </p:nvSpPr>
        <p:spPr>
          <a:xfrm>
            <a:off x="328028" y="1834347"/>
            <a:ext cx="6792685" cy="923330"/>
          </a:xfrm>
          <a:prstGeom prst="rect">
            <a:avLst/>
          </a:prstGeom>
          <a:noFill/>
        </p:spPr>
        <p:txBody>
          <a:bodyPr wrap="square" rtlCol="1">
            <a:spAutoFit/>
          </a:bodyPr>
          <a:lstStyle/>
          <a:p>
            <a:r>
              <a:rPr lang="he-IL" dirty="0">
                <a:solidFill>
                  <a:schemeClr val="bg1"/>
                </a:solidFill>
              </a:rPr>
              <a:t>התמודדות עם שילוב של פרמטרים קטגוריאליים ורציפים.</a:t>
            </a:r>
          </a:p>
          <a:p>
            <a:r>
              <a:rPr lang="he-IL" dirty="0">
                <a:solidFill>
                  <a:schemeClr val="bg1"/>
                </a:solidFill>
              </a:rPr>
              <a:t>התמודדנו בעזרת </a:t>
            </a:r>
            <a:r>
              <a:rPr lang="en-US" dirty="0">
                <a:solidFill>
                  <a:schemeClr val="bg1"/>
                </a:solidFill>
              </a:rPr>
              <a:t>preprocessing</a:t>
            </a:r>
            <a:r>
              <a:rPr lang="he-IL" dirty="0">
                <a:solidFill>
                  <a:schemeClr val="bg1"/>
                </a:solidFill>
              </a:rPr>
              <a:t> למידע קטגוריה </a:t>
            </a:r>
            <a:r>
              <a:rPr lang="en-US" dirty="0">
                <a:solidFill>
                  <a:schemeClr val="bg1"/>
                </a:solidFill>
              </a:rPr>
              <a:t>one-hot encoding, </a:t>
            </a:r>
            <a:r>
              <a:rPr lang="he-IL" dirty="0">
                <a:solidFill>
                  <a:schemeClr val="bg1"/>
                </a:solidFill>
              </a:rPr>
              <a:t>למידע מספרי </a:t>
            </a:r>
            <a:r>
              <a:rPr lang="en-US" dirty="0" err="1">
                <a:solidFill>
                  <a:schemeClr val="bg1"/>
                </a:solidFill>
              </a:rPr>
              <a:t>minmaxScaling</a:t>
            </a:r>
            <a:endParaRPr lang="he-IL" dirty="0">
              <a:solidFill>
                <a:schemeClr val="bg1"/>
              </a:solidFill>
            </a:endParaRPr>
          </a:p>
        </p:txBody>
      </p:sp>
      <p:sp>
        <p:nvSpPr>
          <p:cNvPr id="22" name="תיבת טקסט 21">
            <a:extLst>
              <a:ext uri="{FF2B5EF4-FFF2-40B4-BE49-F238E27FC236}">
                <a16:creationId xmlns:a16="http://schemas.microsoft.com/office/drawing/2014/main" id="{93F872E3-E8C6-BF7D-C60B-CBBA265FDB4C}"/>
              </a:ext>
            </a:extLst>
          </p:cNvPr>
          <p:cNvSpPr txBox="1"/>
          <p:nvPr/>
        </p:nvSpPr>
        <p:spPr>
          <a:xfrm>
            <a:off x="1046485" y="2983603"/>
            <a:ext cx="6074228" cy="1200329"/>
          </a:xfrm>
          <a:prstGeom prst="rect">
            <a:avLst/>
          </a:prstGeom>
          <a:noFill/>
        </p:spPr>
        <p:txBody>
          <a:bodyPr wrap="square" rtlCol="1">
            <a:spAutoFit/>
          </a:bodyPr>
          <a:lstStyle/>
          <a:p>
            <a:r>
              <a:rPr lang="he-IL" dirty="0">
                <a:solidFill>
                  <a:schemeClr val="bg1"/>
                </a:solidFill>
              </a:rPr>
              <a:t>אי-איזון המידע והתאמת המודלים בעקבות </a:t>
            </a:r>
            <a:r>
              <a:rPr lang="he-IL" dirty="0" err="1">
                <a:solidFill>
                  <a:schemeClr val="bg1"/>
                </a:solidFill>
              </a:rPr>
              <a:t>זה.התמודדנו</a:t>
            </a:r>
            <a:r>
              <a:rPr lang="he-IL" dirty="0">
                <a:solidFill>
                  <a:schemeClr val="bg1"/>
                </a:solidFill>
              </a:rPr>
              <a:t> בעזרת התחשבות ביחס המחלקות סיווג ונתינת משקל יותר גדול למחלקה עם </a:t>
            </a:r>
            <a:r>
              <a:rPr lang="he-IL" dirty="0" err="1">
                <a:solidFill>
                  <a:schemeClr val="bg1"/>
                </a:solidFill>
              </a:rPr>
              <a:t>שבץ.בנוסף</a:t>
            </a:r>
            <a:r>
              <a:rPr lang="he-IL" dirty="0">
                <a:solidFill>
                  <a:schemeClr val="bg1"/>
                </a:solidFill>
              </a:rPr>
              <a:t> התנסות עם </a:t>
            </a:r>
            <a:r>
              <a:rPr lang="en-US" dirty="0">
                <a:solidFill>
                  <a:schemeClr val="bg1"/>
                </a:solidFill>
              </a:rPr>
              <a:t>oversampling </a:t>
            </a:r>
            <a:r>
              <a:rPr lang="he-IL" dirty="0">
                <a:solidFill>
                  <a:schemeClr val="bg1"/>
                </a:solidFill>
              </a:rPr>
              <a:t>שלא שיפר את התוצאות מספיק.</a:t>
            </a:r>
          </a:p>
        </p:txBody>
      </p:sp>
      <p:sp>
        <p:nvSpPr>
          <p:cNvPr id="23" name="תיבת טקסט 22">
            <a:extLst>
              <a:ext uri="{FF2B5EF4-FFF2-40B4-BE49-F238E27FC236}">
                <a16:creationId xmlns:a16="http://schemas.microsoft.com/office/drawing/2014/main" id="{E9CB1936-8DEE-6060-5E87-B18A408C963D}"/>
              </a:ext>
            </a:extLst>
          </p:cNvPr>
          <p:cNvSpPr txBox="1"/>
          <p:nvPr/>
        </p:nvSpPr>
        <p:spPr>
          <a:xfrm>
            <a:off x="1125798" y="4322204"/>
            <a:ext cx="6074228" cy="3416320"/>
          </a:xfrm>
          <a:prstGeom prst="rect">
            <a:avLst/>
          </a:prstGeom>
          <a:noFill/>
        </p:spPr>
        <p:txBody>
          <a:bodyPr wrap="square" rtlCol="1">
            <a:spAutoFit/>
          </a:bodyPr>
          <a:lstStyle/>
          <a:p>
            <a:r>
              <a:rPr lang="he-IL" dirty="0">
                <a:solidFill>
                  <a:schemeClr val="bg1"/>
                </a:solidFill>
              </a:rPr>
              <a:t>טיפול בנתונים חסרים או לא תקינים</a:t>
            </a:r>
          </a:p>
          <a:p>
            <a:r>
              <a:rPr lang="he-IL" dirty="0">
                <a:solidFill>
                  <a:schemeClr val="bg1"/>
                </a:solidFill>
              </a:rPr>
              <a:t>עמודת </a:t>
            </a:r>
            <a:r>
              <a:rPr lang="en-US" dirty="0" err="1">
                <a:solidFill>
                  <a:schemeClr val="bg1"/>
                </a:solidFill>
              </a:rPr>
              <a:t>bmi</a:t>
            </a:r>
            <a:r>
              <a:rPr lang="en-US" dirty="0">
                <a:solidFill>
                  <a:schemeClr val="bg1"/>
                </a:solidFill>
              </a:rPr>
              <a:t> </a:t>
            </a:r>
            <a:r>
              <a:rPr lang="he-IL" dirty="0">
                <a:solidFill>
                  <a:schemeClr val="bg1"/>
                </a:solidFill>
              </a:rPr>
              <a:t>הכילה ערכים חסרים (</a:t>
            </a:r>
            <a:r>
              <a:rPr lang="en-US" dirty="0" err="1">
                <a:solidFill>
                  <a:schemeClr val="bg1"/>
                </a:solidFill>
              </a:rPr>
              <a:t>NaN</a:t>
            </a:r>
            <a:r>
              <a:rPr lang="en-US" dirty="0">
                <a:solidFill>
                  <a:schemeClr val="bg1"/>
                </a:solidFill>
              </a:rPr>
              <a:t>), </a:t>
            </a:r>
            <a:r>
              <a:rPr lang="he-IL" dirty="0">
                <a:solidFill>
                  <a:schemeClr val="bg1"/>
                </a:solidFill>
              </a:rPr>
              <a:t>מה שעלול לגרום לשגיאות באימון המודלים.</a:t>
            </a:r>
          </a:p>
          <a:p>
            <a:r>
              <a:rPr lang="he-IL" dirty="0">
                <a:solidFill>
                  <a:schemeClr val="bg1"/>
                </a:solidFill>
              </a:rPr>
              <a:t>לכן עשינו המרת מחרוזות ל־</a:t>
            </a:r>
            <a:r>
              <a:rPr lang="en-US" dirty="0">
                <a:solidFill>
                  <a:schemeClr val="bg1"/>
                </a:solidFill>
              </a:rPr>
              <a:t>numeric </a:t>
            </a:r>
            <a:r>
              <a:rPr lang="he-IL" dirty="0">
                <a:solidFill>
                  <a:schemeClr val="bg1"/>
                </a:solidFill>
              </a:rPr>
              <a:t>תוך המרה של ערכים לא חוקיים ל־</a:t>
            </a:r>
            <a:r>
              <a:rPr lang="en-US" dirty="0" err="1">
                <a:solidFill>
                  <a:schemeClr val="bg1"/>
                </a:solidFill>
              </a:rPr>
              <a:t>NaN</a:t>
            </a:r>
            <a:endParaRPr lang="en-US" dirty="0">
              <a:solidFill>
                <a:schemeClr val="bg1"/>
              </a:solidFill>
            </a:endParaRPr>
          </a:p>
          <a:p>
            <a:endParaRPr lang="en-US" dirty="0">
              <a:solidFill>
                <a:schemeClr val="bg1"/>
              </a:solidFill>
            </a:endParaRPr>
          </a:p>
          <a:p>
            <a:r>
              <a:rPr lang="he-IL" dirty="0">
                <a:solidFill>
                  <a:schemeClr val="bg1"/>
                </a:solidFill>
              </a:rPr>
              <a:t>עמודות כמו </a:t>
            </a:r>
            <a:r>
              <a:rPr lang="en-US" dirty="0">
                <a:solidFill>
                  <a:schemeClr val="bg1"/>
                </a:solidFill>
              </a:rPr>
              <a:t>gender, </a:t>
            </a:r>
            <a:r>
              <a:rPr lang="en-US" dirty="0" err="1">
                <a:solidFill>
                  <a:schemeClr val="bg1"/>
                </a:solidFill>
              </a:rPr>
              <a:t>work_type</a:t>
            </a:r>
            <a:r>
              <a:rPr lang="en-US" dirty="0">
                <a:solidFill>
                  <a:schemeClr val="bg1"/>
                </a:solidFill>
              </a:rPr>
              <a:t>, </a:t>
            </a:r>
            <a:r>
              <a:rPr lang="en-US" dirty="0" err="1">
                <a:solidFill>
                  <a:schemeClr val="bg1"/>
                </a:solidFill>
              </a:rPr>
              <a:t>smoking_status</a:t>
            </a:r>
            <a:r>
              <a:rPr lang="en-US" dirty="0">
                <a:solidFill>
                  <a:schemeClr val="bg1"/>
                </a:solidFill>
              </a:rPr>
              <a:t> </a:t>
            </a:r>
            <a:r>
              <a:rPr lang="he-IL" dirty="0">
                <a:solidFill>
                  <a:schemeClr val="bg1"/>
                </a:solidFill>
              </a:rPr>
              <a:t>היו מחרוזות – לא ניתן להזין ישירות למודל.</a:t>
            </a:r>
          </a:p>
          <a:p>
            <a:r>
              <a:rPr lang="he-IL" dirty="0">
                <a:solidFill>
                  <a:schemeClr val="bg1"/>
                </a:solidFill>
              </a:rPr>
              <a:t>לכן עשינו המרת  עמודות טקסט לערכים בינאריים .</a:t>
            </a:r>
          </a:p>
          <a:p>
            <a:endParaRPr lang="he-IL" dirty="0">
              <a:solidFill>
                <a:schemeClr val="bg1"/>
              </a:solidFill>
            </a:endParaRPr>
          </a:p>
          <a:p>
            <a:r>
              <a:rPr lang="he-IL" dirty="0">
                <a:solidFill>
                  <a:schemeClr val="bg1"/>
                </a:solidFill>
              </a:rPr>
              <a:t>העמודה </a:t>
            </a:r>
            <a:r>
              <a:rPr lang="en-US" dirty="0">
                <a:solidFill>
                  <a:schemeClr val="bg1"/>
                </a:solidFill>
              </a:rPr>
              <a:t>id </a:t>
            </a:r>
            <a:r>
              <a:rPr lang="he-IL" dirty="0">
                <a:solidFill>
                  <a:schemeClr val="bg1"/>
                </a:solidFill>
              </a:rPr>
              <a:t> אינה רלוונטית לתחזיות – רק מזהה.</a:t>
            </a:r>
          </a:p>
          <a:p>
            <a:r>
              <a:rPr lang="he-IL" dirty="0">
                <a:solidFill>
                  <a:schemeClr val="bg1"/>
                </a:solidFill>
              </a:rPr>
              <a:t>מחיקת העמודה, כדי שלא תיצור "רעש" בנתונים.</a:t>
            </a:r>
          </a:p>
        </p:txBody>
      </p:sp>
      <p:sp>
        <p:nvSpPr>
          <p:cNvPr id="26" name="Rectangle 2">
            <a:extLst>
              <a:ext uri="{FF2B5EF4-FFF2-40B4-BE49-F238E27FC236}">
                <a16:creationId xmlns:a16="http://schemas.microsoft.com/office/drawing/2014/main" id="{F8B35D05-9019-FBF4-0336-F145AA13A2CC}"/>
              </a:ext>
            </a:extLst>
          </p:cNvPr>
          <p:cNvSpPr>
            <a:spLocks noChangeArrowheads="1"/>
          </p:cNvSpPr>
          <p:nvPr/>
        </p:nvSpPr>
        <p:spPr bwMode="auto">
          <a:xfrm>
            <a:off x="0" y="0"/>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he-IL" altLang="he-IL" sz="1300" b="1" i="0" u="none" strike="noStrike" cap="none" normalizeH="0" baseline="0">
                <a:ln>
                  <a:noFill/>
                </a:ln>
                <a:solidFill>
                  <a:schemeClr val="tx1"/>
                </a:solidFill>
                <a:effectLst/>
                <a:latin typeface="Arial" panose="020B0604020202020204" pitchFamily="34" charset="0"/>
                <a:cs typeface="Arial" panose="020B0604020202020204" pitchFamily="34" charset="0"/>
              </a:rPr>
              <a:t>בחירה אילו תכונות (Features) להזין למודלים</a:t>
            </a:r>
            <a:endParaRPr kumimoji="0" lang="he-IL" altLang="he-IL" sz="1300" b="1"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he-IL" altLang="he-IL" sz="1100" b="0" i="0" u="none" strike="noStrike" cap="none" normalizeH="0" baseline="0">
                <a:ln>
                  <a:noFill/>
                </a:ln>
                <a:solidFill>
                  <a:schemeClr val="tx1"/>
                </a:solidFill>
                <a:effectLst/>
                <a:latin typeface="Arial" panose="020B0604020202020204" pitchFamily="34" charset="0"/>
                <a:cs typeface="Arial" panose="020B0604020202020204" pitchFamily="34" charset="0"/>
              </a:rPr>
              <a:t>בהתחלה הזנתי את כל העמודות, אבל זה הוביל לרעש וחוסר יציבות.</a:t>
            </a: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he-IL" altLang="he-IL" sz="1800" b="0" i="0" u="none" strike="noStrike" cap="none" normalizeH="0" baseline="0">
                <a:ln>
                  <a:noFill/>
                </a:ln>
                <a:solidFill>
                  <a:schemeClr val="tx1"/>
                </a:solidFill>
                <a:effectLst/>
                <a:latin typeface="Arial" panose="020B0604020202020204" pitchFamily="34" charset="0"/>
              </a:rPr>
              <a:t>🛠 </a:t>
            </a:r>
            <a:r>
              <a:rPr kumimoji="0" lang="he-IL" altLang="he-IL" sz="1800" b="1" i="0" u="none" strike="noStrike" cap="none" normalizeH="0" baseline="0">
                <a:ln>
                  <a:noFill/>
                </a:ln>
                <a:solidFill>
                  <a:schemeClr val="tx1"/>
                </a:solidFill>
                <a:effectLst/>
                <a:latin typeface="Arial" panose="020B0604020202020204" pitchFamily="34" charset="0"/>
                <a:cs typeface="Arial" panose="020B0604020202020204" pitchFamily="34" charset="0"/>
              </a:rPr>
              <a:t>פתרון:</a:t>
            </a:r>
            <a:r>
              <a:rPr kumimoji="0" lang="he-IL" altLang="he-IL" sz="1800" b="0" i="0" u="none" strike="noStrike" cap="none" normalizeH="0" baseline="0">
                <a:ln>
                  <a:noFill/>
                </a:ln>
                <a:solidFill>
                  <a:schemeClr val="tx1"/>
                </a:solidFill>
                <a:effectLst/>
                <a:latin typeface="Arial" panose="020B0604020202020204" pitchFamily="34" charset="0"/>
              </a:rPr>
              <a:t> </a:t>
            </a:r>
            <a:r>
              <a:rPr kumimoji="0" lang="he-IL" altLang="he-IL" sz="1800" b="0" i="0" u="none" strike="noStrike" cap="none" normalizeH="0" baseline="0">
                <a:ln>
                  <a:noFill/>
                </a:ln>
                <a:solidFill>
                  <a:schemeClr val="tx1"/>
                </a:solidFill>
                <a:effectLst/>
                <a:latin typeface="Arial" panose="020B0604020202020204" pitchFamily="34" charset="0"/>
                <a:cs typeface="Arial" panose="020B0604020202020204" pitchFamily="34" charset="0"/>
              </a:rPr>
              <a:t>השתמשתי ב־</a:t>
            </a:r>
            <a:r>
              <a:rPr kumimoji="0" lang="he-IL" altLang="he-IL" sz="1000" b="0" i="0" u="none" strike="noStrike" cap="none" normalizeH="0" baseline="0">
                <a:ln>
                  <a:noFill/>
                </a:ln>
                <a:solidFill>
                  <a:schemeClr val="tx1"/>
                </a:solidFill>
                <a:effectLst/>
                <a:latin typeface="Arial Unicode MS"/>
              </a:rPr>
              <a:t>ExtraTreesClassifier</a:t>
            </a:r>
            <a:r>
              <a:rPr kumimoji="0" lang="he-IL" altLang="he-IL" sz="1100" b="0" i="0" u="none" strike="noStrike" cap="none" normalizeH="0" baseline="0">
                <a:ln>
                  <a:noFill/>
                </a:ln>
                <a:solidFill>
                  <a:schemeClr val="tx1"/>
                </a:solidFill>
                <a:effectLst/>
              </a:rPr>
              <a:t> </a:t>
            </a:r>
            <a:r>
              <a:rPr kumimoji="0" lang="he-IL" altLang="he-IL" sz="1100" b="0" i="0" u="none" strike="noStrike" cap="none" normalizeH="0" baseline="0">
                <a:ln>
                  <a:noFill/>
                </a:ln>
                <a:solidFill>
                  <a:schemeClr val="tx1"/>
                </a:solidFill>
                <a:effectLst/>
                <a:cs typeface="Arial" panose="020B0604020202020204" pitchFamily="34" charset="0"/>
              </a:rPr>
              <a:t>כדי לבחור רק את 5 התכונות החשובות</a:t>
            </a:r>
            <a:r>
              <a:rPr kumimoji="0" lang="he-IL" altLang="he-IL" sz="1100" b="0" i="0" u="none" strike="noStrike" cap="none" normalizeH="0" baseline="0">
                <a:ln>
                  <a:noFill/>
                </a:ln>
                <a:solidFill>
                  <a:schemeClr val="tx1"/>
                </a:solidFill>
                <a:effectLst/>
              </a:rPr>
              <a:t>.</a:t>
            </a: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a:ln>
                <a:noFill/>
              </a:ln>
              <a:solidFill>
                <a:schemeClr val="tx1"/>
              </a:solidFill>
              <a:effectLst/>
              <a:latin typeface="Arial" panose="020B0604020202020204" pitchFamily="34" charset="0"/>
            </a:endParaRPr>
          </a:p>
        </p:txBody>
      </p:sp>
      <p:sp>
        <p:nvSpPr>
          <p:cNvPr id="27" name="Rectangle 3">
            <a:extLst>
              <a:ext uri="{FF2B5EF4-FFF2-40B4-BE49-F238E27FC236}">
                <a16:creationId xmlns:a16="http://schemas.microsoft.com/office/drawing/2014/main" id="{DF714D89-B233-6378-B0CD-FDB1B62B12A2}"/>
              </a:ext>
            </a:extLst>
          </p:cNvPr>
          <p:cNvSpPr>
            <a:spLocks noChangeArrowheads="1"/>
          </p:cNvSpPr>
          <p:nvPr/>
        </p:nvSpPr>
        <p:spPr bwMode="auto">
          <a:xfrm>
            <a:off x="152400" y="152400"/>
            <a:ext cx="146304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he-IL" altLang="he-IL" sz="1800" b="0" i="0" u="none" strike="noStrike" cap="none" normalizeH="0" baseline="0">
                <a:ln>
                  <a:noFill/>
                </a:ln>
                <a:solidFill>
                  <a:schemeClr val="tx1"/>
                </a:solidFill>
                <a:effectLst/>
                <a:latin typeface="Arial" panose="020B0604020202020204" pitchFamily="34" charset="0"/>
                <a:cs typeface="Arial" panose="020B0604020202020204" pitchFamily="34" charset="0"/>
              </a:rPr>
              <a:t>עמודת </a:t>
            </a:r>
            <a:r>
              <a:rPr kumimoji="0" lang="he-IL" altLang="he-IL" sz="1000" b="0" i="0" u="none" strike="noStrike" cap="none" normalizeH="0" baseline="0">
                <a:ln>
                  <a:noFill/>
                </a:ln>
                <a:solidFill>
                  <a:schemeClr val="tx1"/>
                </a:solidFill>
                <a:effectLst/>
                <a:latin typeface="Arial Unicode MS"/>
              </a:rPr>
              <a:t>bmi</a:t>
            </a:r>
            <a:r>
              <a:rPr kumimoji="0" lang="he-IL" altLang="he-IL" sz="1100" b="0" i="0" u="none" strike="noStrike" cap="none" normalizeH="0" baseline="0">
                <a:ln>
                  <a:noFill/>
                </a:ln>
                <a:solidFill>
                  <a:schemeClr val="tx1"/>
                </a:solidFill>
                <a:effectLst/>
              </a:rPr>
              <a:t> </a:t>
            </a:r>
            <a:r>
              <a:rPr kumimoji="0" lang="he-IL" altLang="he-IL" sz="1100" b="0" i="0" u="none" strike="noStrike" cap="none" normalizeH="0" baseline="0">
                <a:ln>
                  <a:noFill/>
                </a:ln>
                <a:solidFill>
                  <a:schemeClr val="tx1"/>
                </a:solidFill>
                <a:effectLst/>
                <a:cs typeface="Arial" panose="020B0604020202020204" pitchFamily="34" charset="0"/>
              </a:rPr>
              <a:t>הכילה ערכים חסרים</a:t>
            </a:r>
            <a:r>
              <a:rPr kumimoji="0" lang="he-IL" altLang="he-IL" sz="1100" b="0" i="0" u="none" strike="noStrike" cap="none" normalizeH="0" baseline="0">
                <a:ln>
                  <a:noFill/>
                </a:ln>
                <a:solidFill>
                  <a:schemeClr val="tx1"/>
                </a:solidFill>
                <a:effectLst/>
              </a:rPr>
              <a:t> (NaN), </a:t>
            </a:r>
            <a:r>
              <a:rPr kumimoji="0" lang="he-IL" altLang="he-IL" sz="1100" b="0" i="0" u="none" strike="noStrike" cap="none" normalizeH="0" baseline="0">
                <a:ln>
                  <a:noFill/>
                </a:ln>
                <a:solidFill>
                  <a:schemeClr val="tx1"/>
                </a:solidFill>
                <a:effectLst/>
                <a:cs typeface="Arial" panose="020B0604020202020204" pitchFamily="34" charset="0"/>
              </a:rPr>
              <a:t>מה שעלול לגרום לשגיאות באימון המודלים</a:t>
            </a:r>
            <a:r>
              <a:rPr kumimoji="0" lang="he-IL" altLang="he-IL" sz="1100" b="0" i="0" u="none" strike="noStrike" cap="none" normalizeH="0" baseline="0">
                <a:ln>
                  <a:noFill/>
                </a:ln>
                <a:solidFill>
                  <a:schemeClr val="tx1"/>
                </a:solidFill>
                <a:effectLst/>
              </a:rPr>
              <a:t>.</a:t>
            </a:r>
            <a:endParaRPr kumimoji="0" lang="he-IL" altLang="he-IL" sz="1800" b="0" i="0" u="none" strike="noStrike" cap="none" normalizeH="0" baseline="0">
              <a:ln>
                <a:noFill/>
              </a:ln>
              <a:solidFill>
                <a:schemeClr val="tx1"/>
              </a:solidFill>
              <a:effectLst/>
              <a:latin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he-IL" altLang="he-IL" sz="1800" b="0" i="0" u="none" strike="noStrike" cap="none" normalizeH="0" baseline="0">
              <a:ln>
                <a:noFill/>
              </a:ln>
              <a:solidFill>
                <a:schemeClr val="tx1"/>
              </a:solidFill>
              <a:effectLst/>
              <a:latin typeface="Arial" panose="020B0604020202020204" pitchFamily="34" charset="0"/>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8869680" y="0"/>
            <a:ext cx="5760720" cy="8229600"/>
          </a:xfrm>
          <a:prstGeom prst="rect">
            <a:avLst/>
          </a:prstGeom>
        </p:spPr>
      </p:pic>
      <p:sp>
        <p:nvSpPr>
          <p:cNvPr id="7" name="תיבת טקסט 6">
            <a:extLst>
              <a:ext uri="{FF2B5EF4-FFF2-40B4-BE49-F238E27FC236}">
                <a16:creationId xmlns:a16="http://schemas.microsoft.com/office/drawing/2014/main" id="{3C88D10F-AF43-D96A-CA2A-9C3AF4E2DB20}"/>
              </a:ext>
            </a:extLst>
          </p:cNvPr>
          <p:cNvSpPr txBox="1"/>
          <p:nvPr/>
        </p:nvSpPr>
        <p:spPr>
          <a:xfrm>
            <a:off x="1100323" y="436216"/>
            <a:ext cx="7684447" cy="769441"/>
          </a:xfrm>
          <a:prstGeom prst="rect">
            <a:avLst/>
          </a:prstGeom>
          <a:noFill/>
        </p:spPr>
        <p:txBody>
          <a:bodyPr wrap="square">
            <a:spAutoFit/>
          </a:bodyPr>
          <a:lstStyle/>
          <a:p>
            <a:r>
              <a:rPr lang="he-IL" sz="4400" dirty="0">
                <a:solidFill>
                  <a:srgbClr val="EEAEF6"/>
                </a:solidFill>
                <a:latin typeface="Arial" panose="020B0604020202020204" pitchFamily="34" charset="0"/>
                <a:cs typeface="Arial" panose="020B0604020202020204" pitchFamily="34" charset="0"/>
              </a:rPr>
              <a:t>לסיכום</a:t>
            </a:r>
            <a:endParaRPr lang="he-IL" sz="4400" dirty="0">
              <a:solidFill>
                <a:srgbClr val="EEAEF6"/>
              </a:solidFill>
            </a:endParaRPr>
          </a:p>
        </p:txBody>
      </p:sp>
      <p:sp>
        <p:nvSpPr>
          <p:cNvPr id="3" name="תיבת טקסט 2">
            <a:extLst>
              <a:ext uri="{FF2B5EF4-FFF2-40B4-BE49-F238E27FC236}">
                <a16:creationId xmlns:a16="http://schemas.microsoft.com/office/drawing/2014/main" id="{3461076E-DE72-E684-D19B-6D2A106EB00F}"/>
              </a:ext>
            </a:extLst>
          </p:cNvPr>
          <p:cNvSpPr txBox="1"/>
          <p:nvPr/>
        </p:nvSpPr>
        <p:spPr>
          <a:xfrm>
            <a:off x="313508" y="1428206"/>
            <a:ext cx="8471263" cy="6986528"/>
          </a:xfrm>
          <a:prstGeom prst="rect">
            <a:avLst/>
          </a:prstGeom>
          <a:noFill/>
        </p:spPr>
        <p:txBody>
          <a:bodyPr wrap="square" rtlCol="1">
            <a:spAutoFit/>
          </a:bodyPr>
          <a:lstStyle/>
          <a:p>
            <a:pPr marL="514350" indent="-514350">
              <a:buFont typeface="+mj-lt"/>
              <a:buAutoNum type="arabicPeriod"/>
            </a:pPr>
            <a:r>
              <a:rPr lang="he-IL" sz="2800" dirty="0">
                <a:solidFill>
                  <a:schemeClr val="bg1"/>
                </a:solidFill>
              </a:rPr>
              <a:t>ניתחנו את התכונות השונות וחשיבותם, ראינו שגיל הוא משתנה חשוב לסיווג.</a:t>
            </a:r>
          </a:p>
          <a:p>
            <a:pPr marL="514350" indent="-514350">
              <a:buFont typeface="+mj-lt"/>
              <a:buAutoNum type="arabicPeriod"/>
            </a:pPr>
            <a:r>
              <a:rPr lang="he-IL" sz="2800" dirty="0">
                <a:solidFill>
                  <a:schemeClr val="bg1"/>
                </a:solidFill>
              </a:rPr>
              <a:t>כמו כן עברנו על בעיית האי-איזון של המידע והראנו כיצד זה משפיע על יכולת הלמידה של המודלים ואיזה מדד יהיה חשוב לנו בסיווג המטופלים, והשתמשנו </a:t>
            </a:r>
            <a:r>
              <a:rPr lang="he-IL" sz="2800" dirty="0">
                <a:solidFill>
                  <a:schemeClr val="bg1"/>
                </a:solidFill>
                <a:latin typeface="Calibri" panose="020F0502020204030204" pitchFamily="34" charset="0"/>
              </a:rPr>
              <a:t>בנתינת משקל יותר גדול למקרים חיוביים כדרך פתרון</a:t>
            </a:r>
            <a:r>
              <a:rPr lang="he-IL" sz="2800" dirty="0">
                <a:solidFill>
                  <a:schemeClr val="bg1"/>
                </a:solidFill>
              </a:rPr>
              <a:t>.</a:t>
            </a:r>
          </a:p>
          <a:p>
            <a:pPr marL="514350" indent="-514350">
              <a:buFont typeface="+mj-lt"/>
              <a:buAutoNum type="arabicPeriod"/>
            </a:pPr>
            <a:r>
              <a:rPr lang="he-IL" sz="2800" dirty="0">
                <a:solidFill>
                  <a:schemeClr val="bg1"/>
                </a:solidFill>
              </a:rPr>
              <a:t>השוונו את הביצועים של כל מודל על הנתונים, ראינו ש-</a:t>
            </a:r>
            <a:r>
              <a:rPr lang="en-US" sz="2800" dirty="0">
                <a:solidFill>
                  <a:schemeClr val="bg1"/>
                </a:solidFill>
              </a:rPr>
              <a:t>Logistic Regression</a:t>
            </a:r>
            <a:r>
              <a:rPr lang="he-IL" sz="2800" dirty="0">
                <a:solidFill>
                  <a:schemeClr val="bg1"/>
                </a:solidFill>
              </a:rPr>
              <a:t> הצליח למצוא את רוב המקרים החיוביים במחיר דיוק.</a:t>
            </a:r>
          </a:p>
          <a:p>
            <a:pPr marL="514350" indent="-514350">
              <a:buFont typeface="+mj-lt"/>
              <a:buAutoNum type="arabicPeriod"/>
            </a:pPr>
            <a:r>
              <a:rPr lang="he-IL" sz="2800" dirty="0">
                <a:solidFill>
                  <a:schemeClr val="bg1"/>
                </a:solidFill>
              </a:rPr>
              <a:t>בחנו את ההשפעה של הורדת ממדים בעזרת </a:t>
            </a:r>
            <a:r>
              <a:rPr lang="en-US" sz="2800" dirty="0">
                <a:solidFill>
                  <a:schemeClr val="bg1"/>
                </a:solidFill>
              </a:rPr>
              <a:t>PCA</a:t>
            </a:r>
            <a:r>
              <a:rPr lang="he-IL" sz="2800" dirty="0">
                <a:solidFill>
                  <a:schemeClr val="bg1"/>
                </a:solidFill>
              </a:rPr>
              <a:t> על נכונות ייצוג המידע  ובדקנו את הביצועים של המודלים איתה.</a:t>
            </a:r>
          </a:p>
          <a:p>
            <a:pPr marL="514350" indent="-514350">
              <a:buFont typeface="+mj-lt"/>
              <a:buAutoNum type="arabicPeriod"/>
            </a:pPr>
            <a:r>
              <a:rPr lang="he-IL" sz="2800" dirty="0">
                <a:solidFill>
                  <a:schemeClr val="bg1"/>
                </a:solidFill>
              </a:rPr>
              <a:t>בדקנו עד כמה ניתן לשפר את המודלים עם כיוונון פרמטרים וראינו שיפור ניכר ב-</a:t>
            </a:r>
            <a:r>
              <a:rPr lang="en-US" sz="2800" dirty="0">
                <a:solidFill>
                  <a:schemeClr val="bg1"/>
                </a:solidFill>
              </a:rPr>
              <a:t>SVM</a:t>
            </a:r>
            <a:r>
              <a:rPr lang="he-IL" sz="2800" dirty="0">
                <a:solidFill>
                  <a:schemeClr val="bg1"/>
                </a:solidFill>
              </a:rPr>
              <a:t> ו- </a:t>
            </a:r>
            <a:r>
              <a:rPr lang="en-US" sz="2800" dirty="0">
                <a:solidFill>
                  <a:schemeClr val="bg1"/>
                </a:solidFill>
              </a:rPr>
              <a:t>AdaBoost</a:t>
            </a:r>
            <a:r>
              <a:rPr lang="he-IL" sz="2800" dirty="0">
                <a:solidFill>
                  <a:schemeClr val="bg1"/>
                </a:solidFill>
              </a:rPr>
              <a:t>, אך עדיין דיוק נמוך </a:t>
            </a:r>
            <a:r>
              <a:rPr lang="he-IL" sz="2800">
                <a:solidFill>
                  <a:schemeClr val="bg1"/>
                </a:solidFill>
              </a:rPr>
              <a:t>ממה שרצוי.</a:t>
            </a:r>
            <a:endParaRPr lang="en-US" sz="2800" dirty="0">
              <a:solidFill>
                <a:schemeClr val="bg1"/>
              </a:solidFill>
            </a:endParaRPr>
          </a:p>
          <a:p>
            <a:pPr marL="514350" indent="-514350">
              <a:buFont typeface="+mj-lt"/>
              <a:buAutoNum type="arabicPeriod"/>
            </a:pPr>
            <a:endParaRPr lang="he-IL" sz="2800" dirty="0">
              <a:solidFill>
                <a:schemeClr val="bg1"/>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496F5D8-B7FD-EC8E-3070-B42E144BDAF1}"/>
            </a:ext>
          </a:extLst>
        </p:cNvPr>
        <p:cNvGrpSpPr/>
        <p:nvPr/>
      </p:nvGrpSpPr>
      <p:grpSpPr>
        <a:xfrm>
          <a:off x="0" y="0"/>
          <a:ext cx="0" cy="0"/>
          <a:chOff x="0" y="0"/>
          <a:chExt cx="0" cy="0"/>
        </a:xfrm>
      </p:grpSpPr>
      <p:pic>
        <p:nvPicPr>
          <p:cNvPr id="2" name="Image 0" descr="preencoded.png">
            <a:extLst>
              <a:ext uri="{FF2B5EF4-FFF2-40B4-BE49-F238E27FC236}">
                <a16:creationId xmlns:a16="http://schemas.microsoft.com/office/drawing/2014/main" id="{8ED22CD4-F02E-A0A7-24AC-5E1BD3CF4FA3}"/>
              </a:ext>
            </a:extLst>
          </p:cNvPr>
          <p:cNvPicPr>
            <a:picLocks noChangeAspect="1"/>
          </p:cNvPicPr>
          <p:nvPr/>
        </p:nvPicPr>
        <p:blipFill>
          <a:blip r:embed="rId3"/>
          <a:stretch>
            <a:fillRect/>
          </a:stretch>
        </p:blipFill>
        <p:spPr>
          <a:xfrm>
            <a:off x="8869680" y="0"/>
            <a:ext cx="5760720" cy="8229600"/>
          </a:xfrm>
          <a:prstGeom prst="rect">
            <a:avLst/>
          </a:prstGeom>
        </p:spPr>
      </p:pic>
      <p:sp>
        <p:nvSpPr>
          <p:cNvPr id="7" name="תיבת טקסט 6">
            <a:extLst>
              <a:ext uri="{FF2B5EF4-FFF2-40B4-BE49-F238E27FC236}">
                <a16:creationId xmlns:a16="http://schemas.microsoft.com/office/drawing/2014/main" id="{CD000FCF-DCB5-8BC9-557B-5C31C35D0414}"/>
              </a:ext>
            </a:extLst>
          </p:cNvPr>
          <p:cNvSpPr txBox="1"/>
          <p:nvPr/>
        </p:nvSpPr>
        <p:spPr>
          <a:xfrm>
            <a:off x="1100324" y="1633646"/>
            <a:ext cx="7315200" cy="769441"/>
          </a:xfrm>
          <a:prstGeom prst="rect">
            <a:avLst/>
          </a:prstGeom>
          <a:noFill/>
        </p:spPr>
        <p:txBody>
          <a:bodyPr wrap="square">
            <a:spAutoFit/>
          </a:bodyPr>
          <a:lstStyle/>
          <a:p>
            <a:r>
              <a:rPr lang="he-IL" sz="4400" dirty="0">
                <a:solidFill>
                  <a:srgbClr val="EEAEF6"/>
                </a:solidFill>
                <a:latin typeface="Arial" panose="020B0604020202020204" pitchFamily="34" charset="0"/>
                <a:cs typeface="Arial" panose="020B0604020202020204" pitchFamily="34" charset="0"/>
              </a:rPr>
              <a:t>לסיכום</a:t>
            </a:r>
            <a:endParaRPr lang="he-IL" sz="4400" dirty="0">
              <a:solidFill>
                <a:srgbClr val="EEAEF6"/>
              </a:solidFill>
            </a:endParaRPr>
          </a:p>
        </p:txBody>
      </p:sp>
      <p:sp>
        <p:nvSpPr>
          <p:cNvPr id="3" name="תיבת טקסט 2">
            <a:extLst>
              <a:ext uri="{FF2B5EF4-FFF2-40B4-BE49-F238E27FC236}">
                <a16:creationId xmlns:a16="http://schemas.microsoft.com/office/drawing/2014/main" id="{AD10E43A-4979-761C-F661-D6C55D58B899}"/>
              </a:ext>
            </a:extLst>
          </p:cNvPr>
          <p:cNvSpPr txBox="1"/>
          <p:nvPr/>
        </p:nvSpPr>
        <p:spPr>
          <a:xfrm>
            <a:off x="313508" y="2625636"/>
            <a:ext cx="8216537" cy="3970318"/>
          </a:xfrm>
          <a:prstGeom prst="rect">
            <a:avLst/>
          </a:prstGeom>
          <a:noFill/>
        </p:spPr>
        <p:txBody>
          <a:bodyPr wrap="square" rtlCol="1">
            <a:spAutoFit/>
          </a:bodyPr>
          <a:lstStyle/>
          <a:p>
            <a:r>
              <a:rPr lang="he-IL" sz="2800" dirty="0">
                <a:solidFill>
                  <a:schemeClr val="bg1"/>
                </a:solidFill>
              </a:rPr>
              <a:t>מטרת המחקר היא להשוות בין מודלים שונים של למידת מכונה על בסיס ביצועיהם במאגר</a:t>
            </a:r>
            <a:r>
              <a:rPr lang="en-US" sz="2800" dirty="0">
                <a:solidFill>
                  <a:schemeClr val="bg1"/>
                </a:solidFill>
              </a:rPr>
              <a:t> ,Stroke Prediction  </a:t>
            </a:r>
            <a:r>
              <a:rPr lang="he-IL" sz="2800" dirty="0">
                <a:solidFill>
                  <a:schemeClr val="bg1"/>
                </a:solidFill>
              </a:rPr>
              <a:t>לזהות את הגורמים המשפיעים ביותר על הסיכון לשבץ מוחי, ולבחון שיפורים פוטנציאליים באמצעות ניתוח תכונות, הפחתת ממדים</a:t>
            </a:r>
            <a:r>
              <a:rPr lang="en-US" sz="2800" dirty="0">
                <a:solidFill>
                  <a:schemeClr val="bg1"/>
                </a:solidFill>
              </a:rPr>
              <a:t> (PCA), </a:t>
            </a:r>
            <a:r>
              <a:rPr lang="he-IL" sz="2800" dirty="0">
                <a:solidFill>
                  <a:schemeClr val="bg1"/>
                </a:solidFill>
              </a:rPr>
              <a:t>ועיבוד מקדים לנתונים</a:t>
            </a:r>
            <a:r>
              <a:rPr lang="en-US" sz="2800" dirty="0">
                <a:solidFill>
                  <a:schemeClr val="bg1"/>
                </a:solidFill>
              </a:rPr>
              <a:t>.</a:t>
            </a:r>
            <a:br>
              <a:rPr lang="en-US" sz="2800" dirty="0">
                <a:solidFill>
                  <a:schemeClr val="bg1"/>
                </a:solidFill>
              </a:rPr>
            </a:br>
            <a:r>
              <a:rPr lang="he-IL" sz="2800" dirty="0">
                <a:solidFill>
                  <a:schemeClr val="bg1"/>
                </a:solidFill>
              </a:rPr>
              <a:t>תוצאות המחקר יספקו תובנות לגבי המודלים האופטימליים לסיווג מטופלים בסיכון לשבץ מוחי, ויתרמו להבנה טובה יותר של קשרים בין משתנים רפואיים לבין הופעת שבץ</a:t>
            </a:r>
            <a:r>
              <a:rPr lang="en-US" sz="2800" dirty="0">
                <a:solidFill>
                  <a:schemeClr val="bg1"/>
                </a:solidFill>
              </a:rPr>
              <a:t>.</a:t>
            </a:r>
          </a:p>
          <a:p>
            <a:endParaRPr lang="he-IL" sz="2800" dirty="0">
              <a:solidFill>
                <a:schemeClr val="bg1"/>
              </a:solidFill>
            </a:endParaRPr>
          </a:p>
        </p:txBody>
      </p:sp>
    </p:spTree>
    <p:extLst>
      <p:ext uri="{BB962C8B-B14F-4D97-AF65-F5344CB8AC3E}">
        <p14:creationId xmlns:p14="http://schemas.microsoft.com/office/powerpoint/2010/main" val="5297142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תיבת טקסט 15">
            <a:extLst>
              <a:ext uri="{FF2B5EF4-FFF2-40B4-BE49-F238E27FC236}">
                <a16:creationId xmlns:a16="http://schemas.microsoft.com/office/drawing/2014/main" id="{E3AF44EE-24C1-0EC4-4E08-EECF48991C2F}"/>
              </a:ext>
            </a:extLst>
          </p:cNvPr>
          <p:cNvSpPr txBox="1"/>
          <p:nvPr/>
        </p:nvSpPr>
        <p:spPr>
          <a:xfrm>
            <a:off x="2756263" y="378824"/>
            <a:ext cx="10789920" cy="7478970"/>
          </a:xfrm>
          <a:prstGeom prst="rect">
            <a:avLst/>
          </a:prstGeom>
          <a:noFill/>
        </p:spPr>
        <p:txBody>
          <a:bodyPr wrap="square" rtlCol="1">
            <a:spAutoFit/>
          </a:bodyPr>
          <a:lstStyle/>
          <a:p>
            <a:r>
              <a:rPr lang="he-IL" dirty="0">
                <a:solidFill>
                  <a:srgbClr val="EEAEF6"/>
                </a:solidFill>
              </a:rPr>
              <a:t>מהי </a:t>
            </a:r>
            <a:r>
              <a:rPr lang="en-US" dirty="0">
                <a:solidFill>
                  <a:srgbClr val="EEAEF6"/>
                </a:solidFill>
              </a:rPr>
              <a:t> Confusion Matrix</a:t>
            </a:r>
            <a:r>
              <a:rPr lang="he-IL" dirty="0">
                <a:solidFill>
                  <a:srgbClr val="EEAEF6"/>
                </a:solidFill>
              </a:rPr>
              <a:t>?</a:t>
            </a:r>
            <a:endParaRPr lang="en-US" dirty="0">
              <a:solidFill>
                <a:srgbClr val="EEAEF6"/>
              </a:solidFill>
            </a:endParaRPr>
          </a:p>
          <a:p>
            <a:endParaRPr lang="he-IL" dirty="0">
              <a:solidFill>
                <a:srgbClr val="EEAEF6"/>
              </a:solidFill>
            </a:endParaRPr>
          </a:p>
          <a:p>
            <a:r>
              <a:rPr lang="en-US" dirty="0">
                <a:solidFill>
                  <a:schemeClr val="bg1"/>
                </a:solidFill>
              </a:rPr>
              <a:t>Confusion Matrix </a:t>
            </a:r>
            <a:r>
              <a:rPr lang="he-IL" dirty="0">
                <a:solidFill>
                  <a:schemeClr val="bg1"/>
                </a:solidFill>
              </a:rPr>
              <a:t> היא טבלה שמציגה את ביצועי מודל סיווג </a:t>
            </a:r>
            <a:r>
              <a:rPr lang="en-US" dirty="0">
                <a:solidFill>
                  <a:schemeClr val="bg1"/>
                </a:solidFill>
              </a:rPr>
              <a:t>Classification)</a:t>
            </a:r>
            <a:r>
              <a:rPr lang="he-IL" dirty="0">
                <a:solidFill>
                  <a:schemeClr val="bg1"/>
                </a:solidFill>
              </a:rPr>
              <a:t>) -כלומר, מודל שמנבא לאיזה קטגוריה שייך כל איבר (למשל: חולה / לא חולה, דואר זבל / לא דואר זבל).</a:t>
            </a:r>
          </a:p>
          <a:p>
            <a:endParaRPr lang="he-IL" dirty="0">
              <a:solidFill>
                <a:schemeClr val="bg1"/>
              </a:solidFill>
            </a:endParaRPr>
          </a:p>
          <a:p>
            <a:r>
              <a:rPr lang="he-IL" dirty="0">
                <a:solidFill>
                  <a:schemeClr val="bg1"/>
                </a:solidFill>
              </a:rPr>
              <a:t>המטריצה עוזרת להבין איפה המודל צדק ואיפה טעה, והיא מחלקת את התוצאות לארבעה סוגים עיקריים:</a:t>
            </a:r>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rgbClr val="EEAEF6"/>
              </a:solidFill>
            </a:endParaRPr>
          </a:p>
          <a:p>
            <a:r>
              <a:rPr lang="he-IL" dirty="0">
                <a:solidFill>
                  <a:srgbClr val="EEAEF6"/>
                </a:solidFill>
              </a:rPr>
              <a:t>למה זה חשוב?</a:t>
            </a:r>
            <a:endParaRPr lang="en-US" dirty="0">
              <a:solidFill>
                <a:srgbClr val="EEAEF6"/>
              </a:solidFill>
            </a:endParaRPr>
          </a:p>
          <a:p>
            <a:endParaRPr lang="he-IL" dirty="0">
              <a:solidFill>
                <a:schemeClr val="bg1"/>
              </a:solidFill>
            </a:endParaRPr>
          </a:p>
          <a:p>
            <a:r>
              <a:rPr lang="he-IL" sz="1600" dirty="0">
                <a:solidFill>
                  <a:schemeClr val="bg1"/>
                </a:solidFill>
              </a:rPr>
              <a:t>המטריצה מאפשרת לחשב מדדים חשובים כמו:</a:t>
            </a:r>
          </a:p>
          <a:p>
            <a:endParaRPr lang="he-IL" sz="1600" dirty="0">
              <a:solidFill>
                <a:schemeClr val="bg1"/>
              </a:solidFill>
            </a:endParaRPr>
          </a:p>
          <a:p>
            <a:r>
              <a:rPr lang="he-IL" sz="1600" dirty="0">
                <a:solidFill>
                  <a:schemeClr val="bg1"/>
                </a:solidFill>
              </a:rPr>
              <a:t>דיוק (</a:t>
            </a:r>
            <a:r>
              <a:rPr lang="en-US" sz="1600" dirty="0">
                <a:solidFill>
                  <a:schemeClr val="bg1"/>
                </a:solidFill>
              </a:rPr>
              <a:t>Accuracy)</a:t>
            </a:r>
            <a:r>
              <a:rPr lang="he-IL" sz="1600" dirty="0">
                <a:solidFill>
                  <a:schemeClr val="bg1"/>
                </a:solidFill>
              </a:rPr>
              <a:t> -</a:t>
            </a:r>
            <a:endParaRPr lang="en-US" sz="1600" dirty="0">
              <a:solidFill>
                <a:schemeClr val="bg1"/>
              </a:solidFill>
            </a:endParaRPr>
          </a:p>
          <a:p>
            <a:endParaRPr lang="en-US" sz="1600" dirty="0">
              <a:solidFill>
                <a:schemeClr val="bg1"/>
              </a:solidFill>
            </a:endParaRPr>
          </a:p>
          <a:p>
            <a:r>
              <a:rPr lang="he-IL" sz="1600" dirty="0">
                <a:solidFill>
                  <a:schemeClr val="bg1"/>
                </a:solidFill>
              </a:rPr>
              <a:t>דיוק חיובי (</a:t>
            </a:r>
            <a:r>
              <a:rPr lang="en-US" sz="1600" dirty="0">
                <a:solidFill>
                  <a:schemeClr val="bg1"/>
                </a:solidFill>
              </a:rPr>
              <a:t>Precision)</a:t>
            </a:r>
          </a:p>
          <a:p>
            <a:endParaRPr lang="en-US" sz="1600" dirty="0">
              <a:solidFill>
                <a:schemeClr val="bg1"/>
              </a:solidFill>
            </a:endParaRPr>
          </a:p>
          <a:p>
            <a:r>
              <a:rPr lang="he-IL" sz="1600" dirty="0">
                <a:solidFill>
                  <a:schemeClr val="bg1"/>
                </a:solidFill>
              </a:rPr>
              <a:t>רגישות (</a:t>
            </a:r>
            <a:r>
              <a:rPr lang="en-US" sz="1600" dirty="0">
                <a:solidFill>
                  <a:schemeClr val="bg1"/>
                </a:solidFill>
              </a:rPr>
              <a:t>Recall / Sensitivity)</a:t>
            </a:r>
          </a:p>
          <a:p>
            <a:endParaRPr lang="en-US" sz="1600" dirty="0">
              <a:solidFill>
                <a:schemeClr val="bg1"/>
              </a:solidFill>
            </a:endParaRPr>
          </a:p>
          <a:p>
            <a:r>
              <a:rPr lang="he-IL" sz="1600" dirty="0">
                <a:solidFill>
                  <a:schemeClr val="bg1"/>
                </a:solidFill>
              </a:rPr>
              <a:t>מדד </a:t>
            </a:r>
            <a:r>
              <a:rPr lang="en-US" sz="1600" dirty="0">
                <a:solidFill>
                  <a:schemeClr val="bg1"/>
                </a:solidFill>
              </a:rPr>
              <a:t>F1 (F1-Score)</a:t>
            </a:r>
          </a:p>
          <a:p>
            <a:endParaRPr lang="en-US" sz="1600" dirty="0">
              <a:solidFill>
                <a:schemeClr val="bg1"/>
              </a:solidFill>
            </a:endParaRPr>
          </a:p>
          <a:p>
            <a:r>
              <a:rPr lang="he-IL" sz="1600" dirty="0">
                <a:solidFill>
                  <a:schemeClr val="bg1"/>
                </a:solidFill>
              </a:rPr>
              <a:t>כל אחד מהמדדים עוזר להבין באיזו מידה אפשר לסמוך על המודל, והאם הוא מתאים למשימה (למשל – מתוך כל האנשים שבאמת עברו שבץ – כמה המודל הצליח לזהות?).</a:t>
            </a:r>
          </a:p>
        </p:txBody>
      </p:sp>
      <p:pic>
        <p:nvPicPr>
          <p:cNvPr id="17" name="Picture 2" descr="Measuring Performance: The Confusion Matrix – Glass Box Medicine">
            <a:extLst>
              <a:ext uri="{FF2B5EF4-FFF2-40B4-BE49-F238E27FC236}">
                <a16:creationId xmlns:a16="http://schemas.microsoft.com/office/drawing/2014/main" id="{90E3A7CB-52B2-F218-D4F5-5D7AC5CCB7D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64221" y="2487658"/>
            <a:ext cx="2790622" cy="1570536"/>
          </a:xfrm>
          <a:prstGeom prst="rect">
            <a:avLst/>
          </a:prstGeom>
          <a:noFill/>
          <a:extLst>
            <a:ext uri="{909E8E84-426E-40DD-AFC4-6F175D3DCCD1}">
              <a14:hiddenFill xmlns:a14="http://schemas.microsoft.com/office/drawing/2010/main">
                <a:solidFill>
                  <a:srgbClr val="FFFFFF"/>
                </a:solidFill>
              </a14:hiddenFill>
            </a:ext>
          </a:extLst>
        </p:spPr>
      </p:pic>
      <p:pic>
        <p:nvPicPr>
          <p:cNvPr id="18" name="Image 0" descr="preencoded.png">
            <a:extLst>
              <a:ext uri="{FF2B5EF4-FFF2-40B4-BE49-F238E27FC236}">
                <a16:creationId xmlns:a16="http://schemas.microsoft.com/office/drawing/2014/main" id="{D0665B3E-EAA4-E09D-383D-D6BA0D13178F}"/>
              </a:ext>
            </a:extLst>
          </p:cNvPr>
          <p:cNvPicPr>
            <a:picLocks noChangeAspect="1"/>
          </p:cNvPicPr>
          <p:nvPr/>
        </p:nvPicPr>
        <p:blipFill>
          <a:blip r:embed="rId3"/>
          <a:stretch>
            <a:fillRect/>
          </a:stretch>
        </p:blipFill>
        <p:spPr>
          <a:xfrm>
            <a:off x="209006" y="1810138"/>
            <a:ext cx="3226526" cy="4609323"/>
          </a:xfrm>
          <a:prstGeom prst="rect">
            <a:avLst/>
          </a:prstGeom>
        </p:spPr>
      </p:pic>
      <p:pic>
        <p:nvPicPr>
          <p:cNvPr id="20" name="תמונה 19">
            <a:extLst>
              <a:ext uri="{FF2B5EF4-FFF2-40B4-BE49-F238E27FC236}">
                <a16:creationId xmlns:a16="http://schemas.microsoft.com/office/drawing/2014/main" id="{E387C5D7-59F2-5992-4B4F-C04608F64DEA}"/>
              </a:ext>
            </a:extLst>
          </p:cNvPr>
          <p:cNvPicPr>
            <a:picLocks noChangeAspect="1"/>
          </p:cNvPicPr>
          <p:nvPr/>
        </p:nvPicPr>
        <p:blipFill>
          <a:blip r:embed="rId4"/>
          <a:stretch>
            <a:fillRect/>
          </a:stretch>
        </p:blipFill>
        <p:spPr>
          <a:xfrm>
            <a:off x="6889961" y="2487658"/>
            <a:ext cx="6521104" cy="1327650"/>
          </a:xfrm>
          <a:prstGeom prst="rect">
            <a:avLst/>
          </a:prstGeom>
        </p:spPr>
      </p:pic>
    </p:spTree>
    <p:extLst>
      <p:ext uri="{BB962C8B-B14F-4D97-AF65-F5344CB8AC3E}">
        <p14:creationId xmlns:p14="http://schemas.microsoft.com/office/powerpoint/2010/main" val="21608509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C36D7A2-4E8A-9F89-6431-CF423C7CB2B1}"/>
            </a:ext>
          </a:extLst>
        </p:cNvPr>
        <p:cNvGrpSpPr/>
        <p:nvPr/>
      </p:nvGrpSpPr>
      <p:grpSpPr>
        <a:xfrm>
          <a:off x="0" y="0"/>
          <a:ext cx="0" cy="0"/>
          <a:chOff x="0" y="0"/>
          <a:chExt cx="0" cy="0"/>
        </a:xfrm>
      </p:grpSpPr>
      <p:sp>
        <p:nvSpPr>
          <p:cNvPr id="16" name="תיבת טקסט 15">
            <a:extLst>
              <a:ext uri="{FF2B5EF4-FFF2-40B4-BE49-F238E27FC236}">
                <a16:creationId xmlns:a16="http://schemas.microsoft.com/office/drawing/2014/main" id="{5A5E7F84-BB53-FF87-649E-1953DB92E6AE}"/>
              </a:ext>
            </a:extLst>
          </p:cNvPr>
          <p:cNvSpPr txBox="1"/>
          <p:nvPr/>
        </p:nvSpPr>
        <p:spPr>
          <a:xfrm>
            <a:off x="2756263" y="378824"/>
            <a:ext cx="10789920" cy="6894195"/>
          </a:xfrm>
          <a:prstGeom prst="rect">
            <a:avLst/>
          </a:prstGeom>
          <a:noFill/>
        </p:spPr>
        <p:txBody>
          <a:bodyPr wrap="square" rtlCol="1">
            <a:spAutoFit/>
          </a:bodyPr>
          <a:lstStyle/>
          <a:p>
            <a:r>
              <a:rPr lang="he-IL" b="1" dirty="0">
                <a:solidFill>
                  <a:srgbClr val="EEAEF6"/>
                </a:solidFill>
              </a:rPr>
              <a:t>🧠 למה </a:t>
            </a:r>
            <a:r>
              <a:rPr lang="en-US" b="1" dirty="0">
                <a:solidFill>
                  <a:srgbClr val="EEAEF6"/>
                </a:solidFill>
              </a:rPr>
              <a:t> Confusion Matrix </a:t>
            </a:r>
            <a:r>
              <a:rPr lang="he-IL" b="1" dirty="0">
                <a:solidFill>
                  <a:srgbClr val="EEAEF6"/>
                </a:solidFill>
              </a:rPr>
              <a:t>חשובה כאן?</a:t>
            </a:r>
          </a:p>
          <a:p>
            <a:endParaRPr lang="he-IL" dirty="0">
              <a:solidFill>
                <a:schemeClr val="bg1">
                  <a:lumMod val="95000"/>
                </a:schemeClr>
              </a:solidFill>
            </a:endParaRPr>
          </a:p>
          <a:p>
            <a:r>
              <a:rPr lang="he-IL" dirty="0">
                <a:solidFill>
                  <a:schemeClr val="bg1">
                    <a:lumMod val="95000"/>
                  </a:schemeClr>
                </a:solidFill>
              </a:rPr>
              <a:t>מכיוון שמדובר בבעיה של </a:t>
            </a:r>
            <a:r>
              <a:rPr lang="he-IL" b="1" dirty="0">
                <a:solidFill>
                  <a:schemeClr val="bg1">
                    <a:lumMod val="95000"/>
                  </a:schemeClr>
                </a:solidFill>
              </a:rPr>
              <a:t>סיווג בינארי</a:t>
            </a:r>
            <a:r>
              <a:rPr lang="he-IL" dirty="0">
                <a:solidFill>
                  <a:schemeClr val="bg1">
                    <a:lumMod val="95000"/>
                  </a:schemeClr>
                </a:solidFill>
              </a:rPr>
              <a:t> (שבץ / לא שבץ), מטריצת הבלבול (</a:t>
            </a:r>
            <a:r>
              <a:rPr lang="en-US" dirty="0">
                <a:solidFill>
                  <a:schemeClr val="bg1">
                    <a:lumMod val="95000"/>
                  </a:schemeClr>
                </a:solidFill>
              </a:rPr>
              <a:t>Confusion Matrix) </a:t>
            </a:r>
            <a:r>
              <a:rPr lang="he-IL" dirty="0">
                <a:solidFill>
                  <a:schemeClr val="bg1">
                    <a:lumMod val="95000"/>
                  </a:schemeClr>
                </a:solidFill>
              </a:rPr>
              <a:t>היא כלי קריטי להערכת ביצועי המודל. היא מאפשרת להבין </a:t>
            </a:r>
            <a:r>
              <a:rPr lang="he-IL" b="1" dirty="0">
                <a:solidFill>
                  <a:schemeClr val="bg1">
                    <a:lumMod val="95000"/>
                  </a:schemeClr>
                </a:solidFill>
              </a:rPr>
              <a:t>כמה חיזויים המודל צדק</a:t>
            </a:r>
            <a:r>
              <a:rPr lang="he-IL" dirty="0">
                <a:solidFill>
                  <a:schemeClr val="bg1">
                    <a:lumMod val="95000"/>
                  </a:schemeClr>
                </a:solidFill>
              </a:rPr>
              <a:t> וכמה הוא </a:t>
            </a:r>
            <a:r>
              <a:rPr lang="he-IL" b="1" dirty="0">
                <a:solidFill>
                  <a:schemeClr val="bg1">
                    <a:lumMod val="95000"/>
                  </a:schemeClr>
                </a:solidFill>
              </a:rPr>
              <a:t>טעה – ובאיזו צורה</a:t>
            </a:r>
            <a:r>
              <a:rPr lang="he-IL" dirty="0">
                <a:solidFill>
                  <a:schemeClr val="bg1">
                    <a:lumMod val="95000"/>
                  </a:schemeClr>
                </a:solidFill>
              </a:rPr>
              <a:t>.</a:t>
            </a:r>
          </a:p>
          <a:p>
            <a:endParaRPr lang="he-IL"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en-US" dirty="0">
              <a:solidFill>
                <a:schemeClr val="bg1"/>
              </a:solidFill>
            </a:endParaRPr>
          </a:p>
          <a:p>
            <a:endParaRPr lang="he-IL" dirty="0">
              <a:solidFill>
                <a:schemeClr val="bg1"/>
              </a:solidFill>
            </a:endParaRPr>
          </a:p>
          <a:p>
            <a:r>
              <a:rPr lang="he-IL" sz="1600" dirty="0">
                <a:solidFill>
                  <a:schemeClr val="bg1"/>
                </a:solidFill>
              </a:rPr>
              <a:t>הטבלה מאפשרת להבין:</a:t>
            </a:r>
          </a:p>
          <a:p>
            <a:endParaRPr lang="he-IL" sz="1600" dirty="0">
              <a:solidFill>
                <a:schemeClr val="bg1"/>
              </a:solidFill>
            </a:endParaRPr>
          </a:p>
          <a:p>
            <a:r>
              <a:rPr lang="he-IL" sz="1600" b="1" dirty="0">
                <a:solidFill>
                  <a:schemeClr val="bg1"/>
                </a:solidFill>
              </a:rPr>
              <a:t>עד כמה המודל מזהה נכון חולים בסיכון (</a:t>
            </a:r>
            <a:r>
              <a:rPr lang="en-US" sz="1600" b="1" dirty="0">
                <a:solidFill>
                  <a:schemeClr val="bg1"/>
                </a:solidFill>
              </a:rPr>
              <a:t>Recall / Sensitivity)</a:t>
            </a:r>
            <a:endParaRPr lang="en-US" sz="1600" dirty="0">
              <a:solidFill>
                <a:schemeClr val="bg1"/>
              </a:solidFill>
            </a:endParaRPr>
          </a:p>
          <a:p>
            <a:r>
              <a:rPr lang="he-IL" sz="1600" b="1" dirty="0">
                <a:solidFill>
                  <a:schemeClr val="bg1"/>
                </a:solidFill>
              </a:rPr>
              <a:t>האם הוא מעלה התראות שווא רבות (</a:t>
            </a:r>
            <a:r>
              <a:rPr lang="en-US" sz="1600" b="1" dirty="0">
                <a:solidFill>
                  <a:schemeClr val="bg1"/>
                </a:solidFill>
              </a:rPr>
              <a:t>Precision)</a:t>
            </a:r>
            <a:endParaRPr lang="en-US" sz="1600" dirty="0">
              <a:solidFill>
                <a:schemeClr val="bg1"/>
              </a:solidFill>
            </a:endParaRPr>
          </a:p>
          <a:p>
            <a:r>
              <a:rPr lang="he-IL" sz="1600" b="1" dirty="0">
                <a:solidFill>
                  <a:schemeClr val="bg1"/>
                </a:solidFill>
              </a:rPr>
              <a:t>ואת הדיוק הכללי (</a:t>
            </a:r>
            <a:r>
              <a:rPr lang="en-US" sz="1600" b="1" dirty="0">
                <a:solidFill>
                  <a:schemeClr val="bg1"/>
                </a:solidFill>
              </a:rPr>
              <a:t>Accuracy)</a:t>
            </a:r>
            <a:endParaRPr lang="he-IL" sz="1600" b="1" dirty="0">
              <a:solidFill>
                <a:schemeClr val="bg1"/>
              </a:solidFill>
            </a:endParaRPr>
          </a:p>
          <a:p>
            <a:endParaRPr lang="he-IL" sz="1600" b="1" dirty="0">
              <a:solidFill>
                <a:schemeClr val="bg1"/>
              </a:solidFill>
            </a:endParaRPr>
          </a:p>
          <a:p>
            <a:r>
              <a:rPr lang="he-IL" sz="1600" b="1" dirty="0">
                <a:solidFill>
                  <a:schemeClr val="bg1"/>
                </a:solidFill>
              </a:rPr>
              <a:t>⚠️ שיקולים רפואיים</a:t>
            </a:r>
          </a:p>
          <a:p>
            <a:r>
              <a:rPr lang="he-IL" sz="1600" dirty="0">
                <a:solidFill>
                  <a:schemeClr val="bg1"/>
                </a:solidFill>
              </a:rPr>
              <a:t>במקרה של חיזוי שבץ, חשוב במיוחד להמעיט ב־</a:t>
            </a:r>
            <a:r>
              <a:rPr lang="en-US" sz="1600" b="1" dirty="0">
                <a:solidFill>
                  <a:schemeClr val="bg1"/>
                </a:solidFill>
              </a:rPr>
              <a:t>False Negatives (FN)</a:t>
            </a:r>
            <a:r>
              <a:rPr lang="en-US" sz="1600" dirty="0">
                <a:solidFill>
                  <a:schemeClr val="bg1"/>
                </a:solidFill>
              </a:rPr>
              <a:t> – </a:t>
            </a:r>
            <a:r>
              <a:rPr lang="he-IL" sz="1600" dirty="0">
                <a:solidFill>
                  <a:schemeClr val="bg1"/>
                </a:solidFill>
              </a:rPr>
              <a:t> - מצבים שבהם המודל טועה ולא מזהה אדם שבאמת מצוי בסיכון.</a:t>
            </a:r>
            <a:br>
              <a:rPr lang="he-IL" sz="1600" dirty="0">
                <a:solidFill>
                  <a:schemeClr val="bg1"/>
                </a:solidFill>
              </a:rPr>
            </a:br>
            <a:r>
              <a:rPr lang="he-IL" sz="1600" dirty="0">
                <a:solidFill>
                  <a:schemeClr val="bg1"/>
                </a:solidFill>
              </a:rPr>
              <a:t>לכן, המדדים החשובים במיוחד בפרויקט כזה הם:</a:t>
            </a:r>
          </a:p>
          <a:p>
            <a:r>
              <a:rPr lang="he-IL" sz="1600" b="1" dirty="0">
                <a:solidFill>
                  <a:schemeClr val="bg1"/>
                </a:solidFill>
              </a:rPr>
              <a:t>רגישות </a:t>
            </a:r>
            <a:r>
              <a:rPr lang="en-US" sz="1600" b="1" dirty="0">
                <a:solidFill>
                  <a:schemeClr val="bg1"/>
                </a:solidFill>
              </a:rPr>
              <a:t>- (Recall)</a:t>
            </a:r>
            <a:r>
              <a:rPr lang="en-US" sz="1600" dirty="0">
                <a:solidFill>
                  <a:schemeClr val="bg1"/>
                </a:solidFill>
              </a:rPr>
              <a:t> – </a:t>
            </a:r>
            <a:r>
              <a:rPr lang="he-IL" sz="1600" dirty="0">
                <a:solidFill>
                  <a:schemeClr val="bg1"/>
                </a:solidFill>
              </a:rPr>
              <a:t>לזהות כמה שיותר מקרים אמיתיים של שבץ.</a:t>
            </a:r>
          </a:p>
          <a:p>
            <a:r>
              <a:rPr lang="he-IL" sz="1600" b="1" dirty="0">
                <a:solidFill>
                  <a:schemeClr val="bg1"/>
                </a:solidFill>
              </a:rPr>
              <a:t>מדד </a:t>
            </a:r>
            <a:r>
              <a:rPr lang="en-US" sz="1600" b="1" dirty="0">
                <a:solidFill>
                  <a:schemeClr val="bg1"/>
                </a:solidFill>
              </a:rPr>
              <a:t>F1</a:t>
            </a:r>
            <a:r>
              <a:rPr lang="en-US" sz="1600" dirty="0">
                <a:solidFill>
                  <a:schemeClr val="bg1"/>
                </a:solidFill>
              </a:rPr>
              <a:t> – </a:t>
            </a:r>
            <a:r>
              <a:rPr lang="he-IL" sz="1600" dirty="0">
                <a:solidFill>
                  <a:schemeClr val="bg1"/>
                </a:solidFill>
              </a:rPr>
              <a:t>- שמאזן בין רגישות לדיוק.</a:t>
            </a:r>
          </a:p>
          <a:p>
            <a:endParaRPr lang="en-US" sz="1600" dirty="0">
              <a:solidFill>
                <a:schemeClr val="bg1"/>
              </a:solidFill>
            </a:endParaRPr>
          </a:p>
        </p:txBody>
      </p:sp>
      <p:pic>
        <p:nvPicPr>
          <p:cNvPr id="17" name="Picture 2" descr="Measuring Performance: The Confusion Matrix – Glass Box Medicine">
            <a:extLst>
              <a:ext uri="{FF2B5EF4-FFF2-40B4-BE49-F238E27FC236}">
                <a16:creationId xmlns:a16="http://schemas.microsoft.com/office/drawing/2014/main" id="{EAF490C8-325F-A045-E543-FACA9B1D549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56884" y="3336607"/>
            <a:ext cx="2965269" cy="2177141"/>
          </a:xfrm>
          <a:prstGeom prst="rect">
            <a:avLst/>
          </a:prstGeom>
          <a:noFill/>
          <a:extLst>
            <a:ext uri="{909E8E84-426E-40DD-AFC4-6F175D3DCCD1}">
              <a14:hiddenFill xmlns:a14="http://schemas.microsoft.com/office/drawing/2010/main">
                <a:solidFill>
                  <a:srgbClr val="FFFFFF"/>
                </a:solidFill>
              </a14:hiddenFill>
            </a:ext>
          </a:extLst>
        </p:spPr>
      </p:pic>
      <p:pic>
        <p:nvPicPr>
          <p:cNvPr id="3" name="תמונה 2">
            <a:extLst>
              <a:ext uri="{FF2B5EF4-FFF2-40B4-BE49-F238E27FC236}">
                <a16:creationId xmlns:a16="http://schemas.microsoft.com/office/drawing/2014/main" id="{AA7796C1-BB6E-5219-7B89-8D38B5AF8D05}"/>
              </a:ext>
            </a:extLst>
          </p:cNvPr>
          <p:cNvPicPr>
            <a:picLocks noChangeAspect="1"/>
          </p:cNvPicPr>
          <p:nvPr/>
        </p:nvPicPr>
        <p:blipFill>
          <a:blip r:embed="rId3"/>
          <a:stretch>
            <a:fillRect/>
          </a:stretch>
        </p:blipFill>
        <p:spPr>
          <a:xfrm>
            <a:off x="6698940" y="1979975"/>
            <a:ext cx="6515100" cy="1552575"/>
          </a:xfrm>
          <a:prstGeom prst="rect">
            <a:avLst/>
          </a:prstGeom>
        </p:spPr>
      </p:pic>
      <p:pic>
        <p:nvPicPr>
          <p:cNvPr id="5" name="תמונה 4">
            <a:extLst>
              <a:ext uri="{FF2B5EF4-FFF2-40B4-BE49-F238E27FC236}">
                <a16:creationId xmlns:a16="http://schemas.microsoft.com/office/drawing/2014/main" id="{51268222-3D50-A536-108F-E42005033D8A}"/>
              </a:ext>
            </a:extLst>
          </p:cNvPr>
          <p:cNvPicPr>
            <a:picLocks noChangeAspect="1"/>
          </p:cNvPicPr>
          <p:nvPr/>
        </p:nvPicPr>
        <p:blipFill>
          <a:blip r:embed="rId4"/>
          <a:stretch>
            <a:fillRect/>
          </a:stretch>
        </p:blipFill>
        <p:spPr>
          <a:xfrm>
            <a:off x="146972" y="2084478"/>
            <a:ext cx="6219825" cy="1095375"/>
          </a:xfrm>
          <a:prstGeom prst="rect">
            <a:avLst/>
          </a:prstGeom>
        </p:spPr>
      </p:pic>
    </p:spTree>
    <p:extLst>
      <p:ext uri="{BB962C8B-B14F-4D97-AF65-F5344CB8AC3E}">
        <p14:creationId xmlns:p14="http://schemas.microsoft.com/office/powerpoint/2010/main" val="398508759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Text 0"/>
          <p:cNvSpPr/>
          <p:nvPr/>
        </p:nvSpPr>
        <p:spPr>
          <a:xfrm>
            <a:off x="5267640" y="980223"/>
            <a:ext cx="2835235" cy="354330"/>
          </a:xfrm>
          <a:prstGeom prst="rect">
            <a:avLst/>
          </a:prstGeom>
          <a:noFill/>
          <a:ln/>
        </p:spPr>
        <p:txBody>
          <a:bodyPr wrap="none" lIns="0" tIns="0" rIns="0" bIns="0" rtlCol="0" anchor="t"/>
          <a:lstStyle/>
          <a:p>
            <a:pPr marL="0" indent="0" algn="r" rtl="1">
              <a:lnSpc>
                <a:spcPts val="2750"/>
              </a:lnSpc>
              <a:buNone/>
            </a:pPr>
            <a:r>
              <a:rPr lang="en-US" sz="2200" b="1" dirty="0">
                <a:solidFill>
                  <a:srgbClr val="EEAEF6"/>
                </a:solidFill>
                <a:latin typeface="Calibri" panose="020F0502020204030204" pitchFamily="34" charset="0"/>
                <a:ea typeface="Bricolage Grotesque Extra Bold" pitchFamily="34" charset="-122"/>
                <a:cs typeface="Calibri" panose="020F0502020204030204" pitchFamily="34" charset="0"/>
              </a:rPr>
              <a:t>הקדמה</a:t>
            </a:r>
            <a:endParaRPr lang="en-US" sz="2200" dirty="0"/>
          </a:p>
        </p:txBody>
      </p:sp>
      <p:sp>
        <p:nvSpPr>
          <p:cNvPr id="3" name="Text 1"/>
          <p:cNvSpPr/>
          <p:nvPr/>
        </p:nvSpPr>
        <p:spPr>
          <a:xfrm>
            <a:off x="2145881" y="1632848"/>
            <a:ext cx="6243518" cy="708779"/>
          </a:xfrm>
          <a:prstGeom prst="rect">
            <a:avLst/>
          </a:prstGeom>
          <a:noFill/>
          <a:ln/>
        </p:spPr>
        <p:txBody>
          <a:bodyPr wrap="none" lIns="0" tIns="0" rIns="0" bIns="0" rtlCol="0" anchor="t"/>
          <a:lstStyle/>
          <a:p>
            <a:pPr marL="0" indent="0" algn="r" rtl="1">
              <a:lnSpc>
                <a:spcPts val="5550"/>
              </a:lnSpc>
              <a:buNone/>
            </a:pPr>
            <a:r>
              <a:rPr lang="en-US" sz="4450" b="1" dirty="0">
                <a:solidFill>
                  <a:srgbClr val="EEAEF6"/>
                </a:solidFill>
                <a:latin typeface="Calibri" panose="020F0502020204030204" pitchFamily="34" charset="0"/>
                <a:ea typeface="Bricolage Grotesque Extra Bold" pitchFamily="34" charset="-122"/>
                <a:cs typeface="Calibri" panose="020F0502020204030204" pitchFamily="34" charset="0"/>
              </a:rPr>
              <a:t>סקירה כללית של הפרויקט</a:t>
            </a:r>
            <a:endParaRPr lang="en-US" sz="4450" dirty="0">
              <a:latin typeface="Calibri" panose="020F0502020204030204" pitchFamily="34" charset="0"/>
              <a:cs typeface="Calibri" panose="020F0502020204030204" pitchFamily="34" charset="0"/>
            </a:endParaRPr>
          </a:p>
        </p:txBody>
      </p:sp>
      <p:sp>
        <p:nvSpPr>
          <p:cNvPr id="6" name="תיבת טקסט 5">
            <a:extLst>
              <a:ext uri="{FF2B5EF4-FFF2-40B4-BE49-F238E27FC236}">
                <a16:creationId xmlns:a16="http://schemas.microsoft.com/office/drawing/2014/main" id="{D9AFA3D1-016B-48B7-1F2F-77D2205D1A12}"/>
              </a:ext>
            </a:extLst>
          </p:cNvPr>
          <p:cNvSpPr txBox="1"/>
          <p:nvPr/>
        </p:nvSpPr>
        <p:spPr>
          <a:xfrm>
            <a:off x="0" y="2748066"/>
            <a:ext cx="8389399" cy="4955203"/>
          </a:xfrm>
          <a:prstGeom prst="rect">
            <a:avLst/>
          </a:prstGeom>
          <a:noFill/>
        </p:spPr>
        <p:txBody>
          <a:bodyPr wrap="square" rtlCol="1">
            <a:spAutoFit/>
          </a:bodyPr>
          <a:lstStyle/>
          <a:p>
            <a:r>
              <a:rPr lang="he-IL" sz="2800" b="1" dirty="0">
                <a:solidFill>
                  <a:srgbClr val="D69DE3"/>
                </a:solidFill>
              </a:rPr>
              <a:t>המאגר:</a:t>
            </a:r>
          </a:p>
          <a:p>
            <a:pPr marL="342900" indent="-342900">
              <a:buFont typeface="Arial" panose="020B0604020202020204" pitchFamily="34" charset="0"/>
              <a:buChar char="•"/>
            </a:pPr>
            <a:r>
              <a:rPr lang="he-IL" sz="2400" dirty="0">
                <a:solidFill>
                  <a:schemeClr val="bg1"/>
                </a:solidFill>
              </a:rPr>
              <a:t>הפרויקט מבוסס על מאגר הנתונים </a:t>
            </a:r>
            <a:r>
              <a:rPr lang="en-US" sz="2400" dirty="0">
                <a:solidFill>
                  <a:schemeClr val="bg1"/>
                </a:solidFill>
              </a:rPr>
              <a:t>Stroke Prediction Dataset-</a:t>
            </a:r>
          </a:p>
          <a:p>
            <a:r>
              <a:rPr lang="he-IL" sz="2400" dirty="0">
                <a:solidFill>
                  <a:schemeClr val="bg1"/>
                </a:solidFill>
              </a:rPr>
              <a:t>    מאתר</a:t>
            </a:r>
            <a:r>
              <a:rPr lang="en-US" sz="2400" dirty="0">
                <a:solidFill>
                  <a:schemeClr val="bg1"/>
                </a:solidFill>
              </a:rPr>
              <a:t>Kaggle </a:t>
            </a:r>
            <a:r>
              <a:rPr lang="he-IL" sz="2400" dirty="0">
                <a:solidFill>
                  <a:schemeClr val="bg1"/>
                </a:solidFill>
              </a:rPr>
              <a:t>.</a:t>
            </a:r>
            <a:endParaRPr lang="en-US" sz="2400" dirty="0">
              <a:solidFill>
                <a:schemeClr val="bg1"/>
              </a:solidFill>
            </a:endParaRPr>
          </a:p>
          <a:p>
            <a:pPr marL="342900" indent="-342900">
              <a:buFont typeface="Arial" panose="020B0604020202020204" pitchFamily="34" charset="0"/>
              <a:buChar char="•"/>
            </a:pPr>
            <a:r>
              <a:rPr lang="he-IL" sz="2400" dirty="0">
                <a:solidFill>
                  <a:schemeClr val="bg1"/>
                </a:solidFill>
              </a:rPr>
              <a:t>המאגר כולל מידע רפואי, דמוגרפי והתנהגותי על כ־5,110 מטופלים, ומתעד האם כל מטופל עבר שבץ מוחי </a:t>
            </a:r>
            <a:r>
              <a:rPr lang="en-US" sz="2400" dirty="0">
                <a:solidFill>
                  <a:schemeClr val="bg1"/>
                </a:solidFill>
              </a:rPr>
              <a:t>stroke = 1) </a:t>
            </a:r>
            <a:r>
              <a:rPr lang="he-IL" sz="2400" dirty="0">
                <a:solidFill>
                  <a:schemeClr val="bg1"/>
                </a:solidFill>
              </a:rPr>
              <a:t>או לא).</a:t>
            </a:r>
          </a:p>
          <a:p>
            <a:pPr marL="342900" indent="-342900">
              <a:buFont typeface="Arial" panose="020B0604020202020204" pitchFamily="34" charset="0"/>
              <a:buChar char="•"/>
            </a:pPr>
            <a:r>
              <a:rPr lang="he-IL" sz="2400" dirty="0">
                <a:solidFill>
                  <a:schemeClr val="bg1"/>
                </a:solidFill>
              </a:rPr>
              <a:t>המאגר כולל משתנים כגון: גיל, מין, לחץ דם, מחלת לב, רמת גלוקוז בדם </a:t>
            </a:r>
            <a:r>
              <a:rPr lang="en-US" sz="2400" dirty="0">
                <a:solidFill>
                  <a:schemeClr val="bg1"/>
                </a:solidFill>
              </a:rPr>
              <a:t>BMI, </a:t>
            </a:r>
            <a:r>
              <a:rPr lang="he-IL" sz="2400" dirty="0">
                <a:solidFill>
                  <a:schemeClr val="bg1"/>
                </a:solidFill>
              </a:rPr>
              <a:t> </a:t>
            </a:r>
            <a:r>
              <a:rPr lang="he-IL" sz="2400" dirty="0">
                <a:solidFill>
                  <a:srgbClr val="002060"/>
                </a:solidFill>
              </a:rPr>
              <a:t>ג</a:t>
            </a:r>
            <a:r>
              <a:rPr lang="en-US" sz="2400" dirty="0">
                <a:solidFill>
                  <a:schemeClr val="bg1"/>
                </a:solidFill>
              </a:rPr>
              <a:t> ,</a:t>
            </a:r>
            <a:r>
              <a:rPr lang="he-IL" sz="2400" dirty="0">
                <a:solidFill>
                  <a:schemeClr val="bg1"/>
                </a:solidFill>
              </a:rPr>
              <a:t> מצב עישון, מצב משפחתי, אזור מגורים וסוג עבודה.</a:t>
            </a:r>
          </a:p>
          <a:p>
            <a:r>
              <a:rPr lang="he-IL" sz="2400" dirty="0">
                <a:solidFill>
                  <a:schemeClr val="bg1"/>
                </a:solidFill>
              </a:rPr>
              <a:t>    במטרה לחזות את הסבירות לאירוע מוחי</a:t>
            </a:r>
            <a:r>
              <a:rPr lang="en-US" sz="2400" dirty="0">
                <a:solidFill>
                  <a:schemeClr val="bg1"/>
                </a:solidFill>
              </a:rPr>
              <a:t>.</a:t>
            </a:r>
          </a:p>
          <a:p>
            <a:endParaRPr lang="en-US" sz="2400" dirty="0">
              <a:solidFill>
                <a:schemeClr val="bg1"/>
              </a:solidFill>
            </a:endParaRPr>
          </a:p>
          <a:p>
            <a:r>
              <a:rPr lang="he-IL" sz="2400" dirty="0">
                <a:solidFill>
                  <a:schemeClr val="bg1"/>
                </a:solidFill>
              </a:rPr>
              <a:t>המשימה היא לסווג מטופלים לפי הסיכון לשבץ באמצעות אלגוריתמים שונים של למידת מכונה, תוך ניתוח הנתונים, השוואת דיוק המודלים, ובדיקת טכניקות נוספות כמו הפחתת ממדים.</a:t>
            </a:r>
          </a:p>
          <a:p>
            <a:endParaRPr lang="he-IL" sz="2400" dirty="0">
              <a:solidFill>
                <a:schemeClr val="bg1"/>
              </a:solidFill>
            </a:endParaRPr>
          </a:p>
        </p:txBody>
      </p:sp>
      <p:pic>
        <p:nvPicPr>
          <p:cNvPr id="14" name="תמונה 13">
            <a:extLst>
              <a:ext uri="{FF2B5EF4-FFF2-40B4-BE49-F238E27FC236}">
                <a16:creationId xmlns:a16="http://schemas.microsoft.com/office/drawing/2014/main" id="{813F2799-A911-1B68-1474-35F5233992C9}"/>
              </a:ext>
            </a:extLst>
          </p:cNvPr>
          <p:cNvPicPr>
            <a:picLocks noChangeAspect="1"/>
          </p:cNvPicPr>
          <p:nvPr/>
        </p:nvPicPr>
        <p:blipFill>
          <a:blip r:embed="rId3"/>
          <a:stretch>
            <a:fillRect/>
          </a:stretch>
        </p:blipFill>
        <p:spPr>
          <a:xfrm>
            <a:off x="8556172" y="776874"/>
            <a:ext cx="6074228" cy="6864839"/>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0"/>
          <p:cNvSpPr/>
          <p:nvPr/>
        </p:nvSpPr>
        <p:spPr>
          <a:xfrm>
            <a:off x="8166021" y="782122"/>
            <a:ext cx="5670590" cy="708779"/>
          </a:xfrm>
          <a:prstGeom prst="rect">
            <a:avLst/>
          </a:prstGeom>
          <a:noFill/>
          <a:ln/>
        </p:spPr>
        <p:txBody>
          <a:bodyPr wrap="none" lIns="0" tIns="0" rIns="0" bIns="0" rtlCol="0" anchor="t"/>
          <a:lstStyle/>
          <a:p>
            <a:r>
              <a:rPr lang="he-IL" sz="4800" b="1" dirty="0">
                <a:solidFill>
                  <a:srgbClr val="D69DE3"/>
                </a:solidFill>
              </a:rPr>
              <a:t>שאלות המחקר</a:t>
            </a:r>
          </a:p>
        </p:txBody>
      </p:sp>
      <p:sp>
        <p:nvSpPr>
          <p:cNvPr id="3" name="Shape 1"/>
          <p:cNvSpPr/>
          <p:nvPr/>
        </p:nvSpPr>
        <p:spPr>
          <a:xfrm>
            <a:off x="9640252"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4" name="Shape 2"/>
          <p:cNvSpPr/>
          <p:nvPr/>
        </p:nvSpPr>
        <p:spPr>
          <a:xfrm>
            <a:off x="9640252" y="1944529"/>
            <a:ext cx="121920" cy="3545324"/>
          </a:xfrm>
          <a:prstGeom prst="roundRect">
            <a:avLst>
              <a:gd name="adj" fmla="val 78139"/>
            </a:avLst>
          </a:prstGeom>
          <a:solidFill>
            <a:srgbClr val="EEAEF6"/>
          </a:solidFill>
          <a:ln/>
        </p:spPr>
        <p:txBody>
          <a:bodyPr/>
          <a:lstStyle/>
          <a:p>
            <a:endParaRPr lang="he-IL"/>
          </a:p>
        </p:txBody>
      </p:sp>
      <p:sp>
        <p:nvSpPr>
          <p:cNvPr id="5" name="Text 3"/>
          <p:cNvSpPr/>
          <p:nvPr/>
        </p:nvSpPr>
        <p:spPr>
          <a:xfrm>
            <a:off x="10652641" y="2201823"/>
            <a:ext cx="2835235" cy="354330"/>
          </a:xfrm>
          <a:prstGeom prst="rect">
            <a:avLst/>
          </a:prstGeom>
          <a:noFill/>
          <a:ln/>
        </p:spPr>
        <p:txBody>
          <a:bodyPr wrap="none" lIns="0" tIns="0" rIns="0" bIns="0" rtlCol="0" anchor="t"/>
          <a:lstStyle/>
          <a:p>
            <a:r>
              <a:rPr lang="he-IL" sz="2400" b="1" dirty="0">
                <a:solidFill>
                  <a:schemeClr val="bg1"/>
                </a:solidFill>
              </a:rPr>
              <a:t>זיהוי משתנים משפיעים</a:t>
            </a:r>
          </a:p>
        </p:txBody>
      </p:sp>
      <p:sp>
        <p:nvSpPr>
          <p:cNvPr id="6" name="Text 4"/>
          <p:cNvSpPr/>
          <p:nvPr/>
        </p:nvSpPr>
        <p:spPr>
          <a:xfrm>
            <a:off x="9897547" y="2692241"/>
            <a:ext cx="3590330" cy="1088708"/>
          </a:xfrm>
          <a:prstGeom prst="rect">
            <a:avLst/>
          </a:prstGeom>
          <a:noFill/>
          <a:ln/>
        </p:spPr>
        <p:txBody>
          <a:bodyPr wrap="square" lIns="0" tIns="0" rIns="0" bIns="0" rtlCol="0" anchor="t"/>
          <a:lstStyle/>
          <a:p>
            <a:r>
              <a:rPr lang="he-IL" dirty="0">
                <a:solidFill>
                  <a:schemeClr val="bg1"/>
                </a:solidFill>
              </a:rPr>
              <a:t>אילו משתנים רפואיים ודמוגרפיים משפיעים ביותר על הסיכון לשבץ מוחי, וכיצד ניתן לזהות אותם מתוך הנתונים?</a:t>
            </a:r>
          </a:p>
        </p:txBody>
      </p:sp>
      <p:sp>
        <p:nvSpPr>
          <p:cNvPr id="7" name="Shape 5"/>
          <p:cNvSpPr/>
          <p:nvPr/>
        </p:nvSpPr>
        <p:spPr>
          <a:xfrm>
            <a:off x="5217081"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8" name="Shape 6"/>
          <p:cNvSpPr/>
          <p:nvPr/>
        </p:nvSpPr>
        <p:spPr>
          <a:xfrm>
            <a:off x="5217081" y="1944529"/>
            <a:ext cx="121920" cy="3545324"/>
          </a:xfrm>
          <a:prstGeom prst="roundRect">
            <a:avLst>
              <a:gd name="adj" fmla="val 78139"/>
            </a:avLst>
          </a:prstGeom>
          <a:solidFill>
            <a:srgbClr val="EEAEF6"/>
          </a:solidFill>
          <a:ln/>
        </p:spPr>
        <p:txBody>
          <a:bodyPr/>
          <a:lstStyle/>
          <a:p>
            <a:endParaRPr lang="he-IL"/>
          </a:p>
        </p:txBody>
      </p:sp>
      <p:sp>
        <p:nvSpPr>
          <p:cNvPr id="9" name="Text 7"/>
          <p:cNvSpPr/>
          <p:nvPr/>
        </p:nvSpPr>
        <p:spPr>
          <a:xfrm>
            <a:off x="6229469" y="2201823"/>
            <a:ext cx="2835235" cy="354330"/>
          </a:xfrm>
          <a:prstGeom prst="rect">
            <a:avLst/>
          </a:prstGeom>
          <a:noFill/>
          <a:ln/>
        </p:spPr>
        <p:txBody>
          <a:bodyPr wrap="none" lIns="0" tIns="0" rIns="0" bIns="0" rtlCol="0" anchor="t"/>
          <a:lstStyle/>
          <a:p>
            <a:r>
              <a:rPr lang="he-IL" sz="2400" b="1" dirty="0">
                <a:solidFill>
                  <a:schemeClr val="bg1"/>
                </a:solidFill>
              </a:rPr>
              <a:t>השוואת ביצועי מודלים</a:t>
            </a:r>
          </a:p>
        </p:txBody>
      </p:sp>
      <p:sp>
        <p:nvSpPr>
          <p:cNvPr id="10" name="Text 8"/>
          <p:cNvSpPr/>
          <p:nvPr/>
        </p:nvSpPr>
        <p:spPr>
          <a:xfrm>
            <a:off x="5474375" y="2692241"/>
            <a:ext cx="3590330" cy="2540318"/>
          </a:xfrm>
          <a:prstGeom prst="rect">
            <a:avLst/>
          </a:prstGeom>
          <a:noFill/>
          <a:ln/>
        </p:spPr>
        <p:txBody>
          <a:bodyPr wrap="square" lIns="0" tIns="0" rIns="0" bIns="0" rtlCol="0" anchor="t"/>
          <a:lstStyle/>
          <a:p>
            <a:r>
              <a:rPr lang="he-IL" dirty="0">
                <a:solidFill>
                  <a:schemeClr val="bg1"/>
                </a:solidFill>
              </a:rPr>
              <a:t>מהם הביצועים (דיוק) של אלגוריתמים שונים בלמידת מכונה לסיווג מטופלים? כיצד משתנה רמת הדיוק של אלגוריתמים כמו </a:t>
            </a:r>
            <a:r>
              <a:rPr lang="en-US" dirty="0">
                <a:solidFill>
                  <a:schemeClr val="bg1"/>
                </a:solidFill>
              </a:rPr>
              <a:t>Logistic Regression, KNN, Decision Tree, </a:t>
            </a:r>
            <a:r>
              <a:rPr lang="en-US" dirty="0" err="1">
                <a:solidFill>
                  <a:schemeClr val="bg1"/>
                </a:solidFill>
              </a:rPr>
              <a:t>Adaboost</a:t>
            </a:r>
            <a:r>
              <a:rPr lang="en-US" dirty="0">
                <a:solidFill>
                  <a:schemeClr val="bg1"/>
                </a:solidFill>
              </a:rPr>
              <a:t> </a:t>
            </a:r>
            <a:r>
              <a:rPr lang="he-IL" dirty="0">
                <a:solidFill>
                  <a:schemeClr val="bg1"/>
                </a:solidFill>
              </a:rPr>
              <a:t>ו-</a:t>
            </a:r>
            <a:r>
              <a:rPr lang="en-US" dirty="0">
                <a:solidFill>
                  <a:schemeClr val="bg1"/>
                </a:solidFill>
              </a:rPr>
              <a:t>SVM </a:t>
            </a:r>
            <a:r>
              <a:rPr lang="he-IL" dirty="0">
                <a:solidFill>
                  <a:schemeClr val="bg1"/>
                </a:solidFill>
              </a:rPr>
              <a:t>כאשר הם מופעלים על הנתונים במטרה לחזות שבץ מוחי?</a:t>
            </a:r>
          </a:p>
        </p:txBody>
      </p:sp>
      <p:sp>
        <p:nvSpPr>
          <p:cNvPr id="11" name="Shape 9"/>
          <p:cNvSpPr/>
          <p:nvPr/>
        </p:nvSpPr>
        <p:spPr>
          <a:xfrm>
            <a:off x="793909" y="1944529"/>
            <a:ext cx="4196358" cy="3545324"/>
          </a:xfrm>
          <a:prstGeom prst="roundRect">
            <a:avLst>
              <a:gd name="adj" fmla="val 2687"/>
            </a:avLst>
          </a:prstGeom>
          <a:noFill/>
          <a:ln w="30480">
            <a:solidFill>
              <a:srgbClr val="414677"/>
            </a:solidFill>
            <a:prstDash val="solid"/>
          </a:ln>
        </p:spPr>
        <p:txBody>
          <a:bodyPr/>
          <a:lstStyle/>
          <a:p>
            <a:endParaRPr lang="he-IL"/>
          </a:p>
        </p:txBody>
      </p:sp>
      <p:sp>
        <p:nvSpPr>
          <p:cNvPr id="12" name="Shape 10"/>
          <p:cNvSpPr/>
          <p:nvPr/>
        </p:nvSpPr>
        <p:spPr>
          <a:xfrm>
            <a:off x="793909" y="1944529"/>
            <a:ext cx="121920" cy="3545324"/>
          </a:xfrm>
          <a:prstGeom prst="roundRect">
            <a:avLst>
              <a:gd name="adj" fmla="val 78139"/>
            </a:avLst>
          </a:prstGeom>
          <a:solidFill>
            <a:srgbClr val="EEAEF6"/>
          </a:solidFill>
          <a:ln/>
        </p:spPr>
        <p:txBody>
          <a:bodyPr/>
          <a:lstStyle/>
          <a:p>
            <a:endParaRPr lang="he-IL"/>
          </a:p>
        </p:txBody>
      </p:sp>
      <p:sp>
        <p:nvSpPr>
          <p:cNvPr id="13" name="Text 11"/>
          <p:cNvSpPr/>
          <p:nvPr/>
        </p:nvSpPr>
        <p:spPr>
          <a:xfrm>
            <a:off x="1806297" y="2201823"/>
            <a:ext cx="2835235" cy="354330"/>
          </a:xfrm>
          <a:prstGeom prst="rect">
            <a:avLst/>
          </a:prstGeom>
          <a:noFill/>
          <a:ln/>
        </p:spPr>
        <p:txBody>
          <a:bodyPr wrap="none" lIns="0" tIns="0" rIns="0" bIns="0" rtlCol="0" anchor="t"/>
          <a:lstStyle/>
          <a:p>
            <a:r>
              <a:rPr lang="he-IL" sz="2400" b="1" dirty="0">
                <a:solidFill>
                  <a:schemeClr val="bg1"/>
                </a:solidFill>
              </a:rPr>
              <a:t>ניתוח חשיבות תכונות</a:t>
            </a:r>
          </a:p>
        </p:txBody>
      </p:sp>
      <p:sp>
        <p:nvSpPr>
          <p:cNvPr id="14" name="Text 12"/>
          <p:cNvSpPr/>
          <p:nvPr/>
        </p:nvSpPr>
        <p:spPr>
          <a:xfrm>
            <a:off x="1051203" y="2692241"/>
            <a:ext cx="3590330" cy="1814513"/>
          </a:xfrm>
          <a:prstGeom prst="rect">
            <a:avLst/>
          </a:prstGeom>
          <a:noFill/>
          <a:ln/>
        </p:spPr>
        <p:txBody>
          <a:bodyPr wrap="square" lIns="0" tIns="0" rIns="0" bIns="0" rtlCol="0" anchor="t"/>
          <a:lstStyle/>
          <a:p>
            <a:r>
              <a:rPr lang="he-IL" dirty="0">
                <a:solidFill>
                  <a:schemeClr val="bg1"/>
                </a:solidFill>
              </a:rPr>
              <a:t>כיצד ניתוח חשיבות תכונות (</a:t>
            </a:r>
            <a:r>
              <a:rPr lang="en-US" dirty="0">
                <a:solidFill>
                  <a:schemeClr val="bg1"/>
                </a:solidFill>
              </a:rPr>
              <a:t>Feature Importance) </a:t>
            </a:r>
            <a:r>
              <a:rPr lang="he-IL" dirty="0">
                <a:solidFill>
                  <a:schemeClr val="bg1"/>
                </a:solidFill>
              </a:rPr>
              <a:t>יכול לשפר את הבנת המודל ואת יעילות הסיווג? כמה מתוך המטופלים עם מחלת לב או יתר לחץ דם קיבלו שבץ מוחי בפועל?</a:t>
            </a:r>
          </a:p>
        </p:txBody>
      </p:sp>
      <p:sp>
        <p:nvSpPr>
          <p:cNvPr id="15" name="Shape 13"/>
          <p:cNvSpPr/>
          <p:nvPr/>
        </p:nvSpPr>
        <p:spPr>
          <a:xfrm>
            <a:off x="7428667" y="5716667"/>
            <a:ext cx="6407944" cy="1730812"/>
          </a:xfrm>
          <a:prstGeom prst="roundRect">
            <a:avLst>
              <a:gd name="adj" fmla="val 5504"/>
            </a:avLst>
          </a:prstGeom>
          <a:noFill/>
          <a:ln w="30480">
            <a:solidFill>
              <a:srgbClr val="414677"/>
            </a:solidFill>
            <a:prstDash val="solid"/>
          </a:ln>
        </p:spPr>
        <p:txBody>
          <a:bodyPr/>
          <a:lstStyle/>
          <a:p>
            <a:endParaRPr lang="he-IL"/>
          </a:p>
        </p:txBody>
      </p:sp>
      <p:sp>
        <p:nvSpPr>
          <p:cNvPr id="16" name="Shape 14"/>
          <p:cNvSpPr/>
          <p:nvPr/>
        </p:nvSpPr>
        <p:spPr>
          <a:xfrm>
            <a:off x="7428667" y="5716667"/>
            <a:ext cx="121920" cy="1730812"/>
          </a:xfrm>
          <a:prstGeom prst="roundRect">
            <a:avLst>
              <a:gd name="adj" fmla="val 78139"/>
            </a:avLst>
          </a:prstGeom>
          <a:solidFill>
            <a:srgbClr val="EEAEF6"/>
          </a:solidFill>
          <a:ln/>
        </p:spPr>
        <p:txBody>
          <a:bodyPr/>
          <a:lstStyle/>
          <a:p>
            <a:endParaRPr lang="he-IL"/>
          </a:p>
        </p:txBody>
      </p:sp>
      <p:sp>
        <p:nvSpPr>
          <p:cNvPr id="17" name="Text 15"/>
          <p:cNvSpPr/>
          <p:nvPr/>
        </p:nvSpPr>
        <p:spPr>
          <a:xfrm>
            <a:off x="10205204" y="5973961"/>
            <a:ext cx="3282672" cy="354330"/>
          </a:xfrm>
          <a:prstGeom prst="rect">
            <a:avLst/>
          </a:prstGeom>
          <a:noFill/>
          <a:ln/>
        </p:spPr>
        <p:txBody>
          <a:bodyPr wrap="none" lIns="0" tIns="0" rIns="0" bIns="0" rtlCol="0" anchor="t"/>
          <a:lstStyle/>
          <a:p>
            <a:r>
              <a:rPr lang="he-IL" sz="2400" b="1" dirty="0">
                <a:solidFill>
                  <a:schemeClr val="bg1"/>
                </a:solidFill>
              </a:rPr>
              <a:t>פיזור וכמות מקרי שבץ באוכלוסייה</a:t>
            </a:r>
          </a:p>
        </p:txBody>
      </p:sp>
      <p:sp>
        <p:nvSpPr>
          <p:cNvPr id="18" name="Text 16"/>
          <p:cNvSpPr/>
          <p:nvPr/>
        </p:nvSpPr>
        <p:spPr>
          <a:xfrm>
            <a:off x="7685961" y="6464379"/>
            <a:ext cx="5801916" cy="725805"/>
          </a:xfrm>
          <a:prstGeom prst="rect">
            <a:avLst/>
          </a:prstGeom>
          <a:noFill/>
          <a:ln/>
        </p:spPr>
        <p:txBody>
          <a:bodyPr wrap="square" lIns="0" tIns="0" rIns="0" bIns="0" rtlCol="0" anchor="t"/>
          <a:lstStyle/>
          <a:p>
            <a:r>
              <a:rPr lang="he-IL" dirty="0">
                <a:solidFill>
                  <a:schemeClr val="bg1"/>
                </a:solidFill>
              </a:rPr>
              <a:t>כיצד מתפלגים מקרי השבץ בקבוצות שונות באוכלוסייה, כמו לחץ דם, מחלת לב. האם כמות מקרי השבץ שרשומים לעומת המקריים השליליים משפיע על היכולת לחזות, איך ניתן להתמודד עם זה.</a:t>
            </a:r>
          </a:p>
        </p:txBody>
      </p:sp>
      <p:sp>
        <p:nvSpPr>
          <p:cNvPr id="19" name="Shape 17"/>
          <p:cNvSpPr/>
          <p:nvPr/>
        </p:nvSpPr>
        <p:spPr>
          <a:xfrm>
            <a:off x="793909" y="5716667"/>
            <a:ext cx="6407944" cy="1730812"/>
          </a:xfrm>
          <a:prstGeom prst="roundRect">
            <a:avLst>
              <a:gd name="adj" fmla="val 5504"/>
            </a:avLst>
          </a:prstGeom>
          <a:noFill/>
          <a:ln w="30480">
            <a:solidFill>
              <a:srgbClr val="414677"/>
            </a:solidFill>
            <a:prstDash val="solid"/>
          </a:ln>
        </p:spPr>
        <p:txBody>
          <a:bodyPr/>
          <a:lstStyle/>
          <a:p>
            <a:endParaRPr lang="he-IL"/>
          </a:p>
        </p:txBody>
      </p:sp>
      <p:sp>
        <p:nvSpPr>
          <p:cNvPr id="20" name="Shape 18"/>
          <p:cNvSpPr/>
          <p:nvPr/>
        </p:nvSpPr>
        <p:spPr>
          <a:xfrm>
            <a:off x="793909" y="5716667"/>
            <a:ext cx="121920" cy="1730812"/>
          </a:xfrm>
          <a:prstGeom prst="roundRect">
            <a:avLst>
              <a:gd name="adj" fmla="val 78139"/>
            </a:avLst>
          </a:prstGeom>
          <a:solidFill>
            <a:srgbClr val="EEAEF6"/>
          </a:solidFill>
          <a:ln/>
        </p:spPr>
        <p:txBody>
          <a:bodyPr/>
          <a:lstStyle/>
          <a:p>
            <a:endParaRPr lang="he-IL"/>
          </a:p>
        </p:txBody>
      </p:sp>
      <p:sp>
        <p:nvSpPr>
          <p:cNvPr id="21" name="Text 19"/>
          <p:cNvSpPr/>
          <p:nvPr/>
        </p:nvSpPr>
        <p:spPr>
          <a:xfrm>
            <a:off x="4017883" y="5973961"/>
            <a:ext cx="2835235" cy="354330"/>
          </a:xfrm>
          <a:prstGeom prst="rect">
            <a:avLst/>
          </a:prstGeom>
          <a:noFill/>
          <a:ln/>
        </p:spPr>
        <p:txBody>
          <a:bodyPr wrap="none" lIns="0" tIns="0" rIns="0" bIns="0" rtlCol="0" anchor="t"/>
          <a:lstStyle/>
          <a:p>
            <a:r>
              <a:rPr lang="he-IL" sz="2400" b="1" dirty="0">
                <a:solidFill>
                  <a:schemeClr val="bg1"/>
                </a:solidFill>
              </a:rPr>
              <a:t>יעילות הפחתת ממדים</a:t>
            </a:r>
          </a:p>
        </p:txBody>
      </p:sp>
      <p:sp>
        <p:nvSpPr>
          <p:cNvPr id="22" name="Text 20"/>
          <p:cNvSpPr/>
          <p:nvPr/>
        </p:nvSpPr>
        <p:spPr>
          <a:xfrm>
            <a:off x="1051203" y="6464379"/>
            <a:ext cx="5801916" cy="725805"/>
          </a:xfrm>
          <a:prstGeom prst="rect">
            <a:avLst/>
          </a:prstGeom>
          <a:noFill/>
          <a:ln/>
        </p:spPr>
        <p:txBody>
          <a:bodyPr wrap="square" lIns="0" tIns="0" rIns="0" bIns="0" rtlCol="0" anchor="t"/>
          <a:lstStyle/>
          <a:p>
            <a:r>
              <a:rPr lang="he-IL" dirty="0">
                <a:solidFill>
                  <a:schemeClr val="bg1"/>
                </a:solidFill>
              </a:rPr>
              <a:t>באיזו מידה ניתן להשתמש בהפחתת ממד (</a:t>
            </a:r>
            <a:r>
              <a:rPr lang="en-US" dirty="0">
                <a:solidFill>
                  <a:schemeClr val="bg1"/>
                </a:solidFill>
              </a:rPr>
              <a:t>PCA) </a:t>
            </a:r>
            <a:r>
              <a:rPr lang="he-IL" dirty="0">
                <a:solidFill>
                  <a:schemeClr val="bg1"/>
                </a:solidFill>
              </a:rPr>
              <a:t>כדי לבצע סיווג יעיל ומהיר מבלי לפגוע בדיוק?</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7E9DE1B-8C92-E57B-ACE8-E7C8756C0356}"/>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F7A3403-4E29-E3B1-BC54-77244C1344AB}"/>
              </a:ext>
            </a:extLst>
          </p:cNvPr>
          <p:cNvSpPr/>
          <p:nvPr/>
        </p:nvSpPr>
        <p:spPr>
          <a:xfrm>
            <a:off x="5999423" y="640061"/>
            <a:ext cx="6243518" cy="708779"/>
          </a:xfrm>
          <a:prstGeom prst="rect">
            <a:avLst/>
          </a:prstGeom>
          <a:noFill/>
          <a:ln/>
        </p:spPr>
        <p:txBody>
          <a:bodyPr wrap="none" lIns="0" tIns="0" rIns="0" bIns="0" rtlCol="0" anchor="t"/>
          <a:lstStyle/>
          <a:p>
            <a:pPr>
              <a:lnSpc>
                <a:spcPts val="2750"/>
              </a:lnSpc>
            </a:pPr>
            <a:r>
              <a:rPr lang="he-IL" sz="4800" b="1" dirty="0">
                <a:solidFill>
                  <a:srgbClr val="EEAEF6"/>
                </a:solidFill>
                <a:latin typeface="Calibri" panose="020F0502020204030204" pitchFamily="34" charset="0"/>
              </a:rPr>
              <a:t>מערך הנתונים שבו השתמשנו -  </a:t>
            </a:r>
            <a:r>
              <a:rPr lang="en-US" sz="4800" b="1" dirty="0">
                <a:solidFill>
                  <a:srgbClr val="EEAEF6"/>
                </a:solidFill>
                <a:latin typeface="Calibri" panose="020F0502020204030204" pitchFamily="34" charset="0"/>
              </a:rPr>
              <a:t>Dataset</a:t>
            </a:r>
            <a:endParaRPr lang="en-US" sz="4800" dirty="0"/>
          </a:p>
        </p:txBody>
      </p:sp>
      <p:sp>
        <p:nvSpPr>
          <p:cNvPr id="6" name="תיבת טקסט 5">
            <a:extLst>
              <a:ext uri="{FF2B5EF4-FFF2-40B4-BE49-F238E27FC236}">
                <a16:creationId xmlns:a16="http://schemas.microsoft.com/office/drawing/2014/main" id="{35E5E8D2-3B8C-48C5-DA0F-8ECAB6A36C19}"/>
              </a:ext>
            </a:extLst>
          </p:cNvPr>
          <p:cNvSpPr txBox="1"/>
          <p:nvPr/>
        </p:nvSpPr>
        <p:spPr>
          <a:xfrm>
            <a:off x="522514" y="1399333"/>
            <a:ext cx="8389399" cy="892552"/>
          </a:xfrm>
          <a:prstGeom prst="rect">
            <a:avLst/>
          </a:prstGeom>
          <a:noFill/>
        </p:spPr>
        <p:txBody>
          <a:bodyPr wrap="square" rtlCol="1">
            <a:spAutoFit/>
          </a:bodyPr>
          <a:lstStyle/>
          <a:p>
            <a:r>
              <a:rPr lang="he-IL" sz="2800" b="1" dirty="0">
                <a:solidFill>
                  <a:srgbClr val="D69DE3"/>
                </a:solidFill>
              </a:rPr>
              <a:t>תמונה של חלק מהמאגר:</a:t>
            </a:r>
          </a:p>
          <a:p>
            <a:endParaRPr lang="he-IL" sz="2400" dirty="0">
              <a:solidFill>
                <a:schemeClr val="bg1"/>
              </a:solidFill>
            </a:endParaRPr>
          </a:p>
        </p:txBody>
      </p:sp>
      <p:sp>
        <p:nvSpPr>
          <p:cNvPr id="7" name="תיבת טקסט 6">
            <a:extLst>
              <a:ext uri="{FF2B5EF4-FFF2-40B4-BE49-F238E27FC236}">
                <a16:creationId xmlns:a16="http://schemas.microsoft.com/office/drawing/2014/main" id="{36639C78-3420-0AE4-F8E4-C3EB9CB7E5C2}"/>
              </a:ext>
            </a:extLst>
          </p:cNvPr>
          <p:cNvSpPr txBox="1"/>
          <p:nvPr/>
        </p:nvSpPr>
        <p:spPr>
          <a:xfrm>
            <a:off x="-431074" y="7703544"/>
            <a:ext cx="10881359" cy="369332"/>
          </a:xfrm>
          <a:prstGeom prst="rect">
            <a:avLst/>
          </a:prstGeom>
          <a:noFill/>
        </p:spPr>
        <p:txBody>
          <a:bodyPr wrap="square" rtlCol="1">
            <a:spAutoFit/>
          </a:bodyPr>
          <a:lstStyle/>
          <a:p>
            <a:r>
              <a:rPr lang="en-US" dirty="0">
                <a:solidFill>
                  <a:schemeClr val="bg1"/>
                </a:solidFill>
              </a:rPr>
              <a:t>https://www.kaggle.com/datasets/fedesoriano/stroke-prediction-dataset</a:t>
            </a:r>
            <a:endParaRPr lang="he-IL" dirty="0">
              <a:solidFill>
                <a:schemeClr val="bg1"/>
              </a:solidFill>
            </a:endParaRPr>
          </a:p>
        </p:txBody>
      </p:sp>
      <p:pic>
        <p:nvPicPr>
          <p:cNvPr id="2" name="תמונה 1">
            <a:extLst>
              <a:ext uri="{FF2B5EF4-FFF2-40B4-BE49-F238E27FC236}">
                <a16:creationId xmlns:a16="http://schemas.microsoft.com/office/drawing/2014/main" id="{D39DB0E0-FF0D-1595-E2E1-572C4D552E3C}"/>
              </a:ext>
            </a:extLst>
          </p:cNvPr>
          <p:cNvPicPr>
            <a:picLocks noChangeAspect="1"/>
          </p:cNvPicPr>
          <p:nvPr/>
        </p:nvPicPr>
        <p:blipFill>
          <a:blip r:embed="rId3"/>
          <a:stretch>
            <a:fillRect/>
          </a:stretch>
        </p:blipFill>
        <p:spPr>
          <a:xfrm>
            <a:off x="135899" y="2068286"/>
            <a:ext cx="14222358" cy="4876800"/>
          </a:xfrm>
          <a:prstGeom prst="rect">
            <a:avLst/>
          </a:prstGeom>
        </p:spPr>
      </p:pic>
    </p:spTree>
    <p:extLst>
      <p:ext uri="{BB962C8B-B14F-4D97-AF65-F5344CB8AC3E}">
        <p14:creationId xmlns:p14="http://schemas.microsoft.com/office/powerpoint/2010/main" val="19418251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A18FD94-1404-DA80-C29C-25AF6E231DB5}"/>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9F2B1616-B5C7-19EB-751F-F4A8D7D0F1BA}"/>
              </a:ext>
            </a:extLst>
          </p:cNvPr>
          <p:cNvSpPr/>
          <p:nvPr/>
        </p:nvSpPr>
        <p:spPr>
          <a:xfrm>
            <a:off x="6770131" y="994450"/>
            <a:ext cx="6243518" cy="708779"/>
          </a:xfrm>
          <a:prstGeom prst="rect">
            <a:avLst/>
          </a:prstGeom>
          <a:noFill/>
          <a:ln/>
        </p:spPr>
        <p:txBody>
          <a:bodyPr wrap="none" lIns="0" tIns="0" rIns="0" bIns="0" rtlCol="0" anchor="t"/>
          <a:lstStyle/>
          <a:p>
            <a:pPr>
              <a:lnSpc>
                <a:spcPts val="2750"/>
              </a:lnSpc>
            </a:pPr>
            <a:r>
              <a:rPr lang="he-IL" sz="4800" b="1" dirty="0">
                <a:solidFill>
                  <a:srgbClr val="EEAEF6"/>
                </a:solidFill>
                <a:latin typeface="Calibri" panose="020F0502020204030204" pitchFamily="34" charset="0"/>
              </a:rPr>
              <a:t>הסבר מערך הנתונים שבו השתמשנו -  </a:t>
            </a:r>
            <a:r>
              <a:rPr lang="en-US" sz="4800" b="1" dirty="0">
                <a:solidFill>
                  <a:srgbClr val="EEAEF6"/>
                </a:solidFill>
                <a:latin typeface="Calibri" panose="020F0502020204030204" pitchFamily="34" charset="0"/>
              </a:rPr>
              <a:t>Dataset</a:t>
            </a:r>
            <a:endParaRPr lang="en-US" sz="4800" dirty="0"/>
          </a:p>
        </p:txBody>
      </p:sp>
      <p:sp>
        <p:nvSpPr>
          <p:cNvPr id="2" name="תיבת טקסט 1">
            <a:extLst>
              <a:ext uri="{FF2B5EF4-FFF2-40B4-BE49-F238E27FC236}">
                <a16:creationId xmlns:a16="http://schemas.microsoft.com/office/drawing/2014/main" id="{3C04ECE0-506A-7E57-7940-19098F4E5CA9}"/>
              </a:ext>
            </a:extLst>
          </p:cNvPr>
          <p:cNvSpPr txBox="1"/>
          <p:nvPr/>
        </p:nvSpPr>
        <p:spPr>
          <a:xfrm>
            <a:off x="2364378" y="2333582"/>
            <a:ext cx="9509760" cy="4862870"/>
          </a:xfrm>
          <a:prstGeom prst="rect">
            <a:avLst/>
          </a:prstGeom>
          <a:noFill/>
        </p:spPr>
        <p:txBody>
          <a:bodyPr wrap="square" rtlCol="1">
            <a:spAutoFit/>
          </a:bodyPr>
          <a:lstStyle/>
          <a:p>
            <a:pPr marL="285750" indent="-285750" algn="l" rtl="0">
              <a:buFont typeface="Arial" panose="020B0604020202020204" pitchFamily="34" charset="0"/>
              <a:buChar char="•"/>
            </a:pPr>
            <a:r>
              <a:rPr lang="en-US" sz="2200" b="1" dirty="0">
                <a:solidFill>
                  <a:srgbClr val="D69DE3"/>
                </a:solidFill>
                <a:latin typeface="Inter"/>
              </a:rPr>
              <a:t>gender</a:t>
            </a:r>
            <a:r>
              <a:rPr lang="en-US" sz="2200" b="1" dirty="0">
                <a:solidFill>
                  <a:schemeClr val="bg1"/>
                </a:solidFill>
                <a:latin typeface="Inter"/>
              </a:rPr>
              <a:t>:</a:t>
            </a:r>
            <a:r>
              <a:rPr lang="en-US" sz="2000" dirty="0">
                <a:solidFill>
                  <a:schemeClr val="bg1"/>
                </a:solidFill>
                <a:latin typeface="Inter"/>
              </a:rPr>
              <a:t> "Male", "Female" or "Other”</a:t>
            </a:r>
          </a:p>
          <a:p>
            <a:pPr marL="285750" indent="-285750" algn="l" rtl="0">
              <a:buFont typeface="Arial" panose="020B0604020202020204" pitchFamily="34" charset="0"/>
              <a:buChar char="•"/>
            </a:pPr>
            <a:r>
              <a:rPr lang="en-US" sz="2200" b="1" dirty="0">
                <a:solidFill>
                  <a:srgbClr val="D69DE3"/>
                </a:solidFill>
                <a:latin typeface="Inter"/>
              </a:rPr>
              <a:t>age</a:t>
            </a:r>
            <a:r>
              <a:rPr lang="en-US" sz="2200" b="1" dirty="0">
                <a:solidFill>
                  <a:schemeClr val="bg1"/>
                </a:solidFill>
                <a:latin typeface="Inter"/>
              </a:rPr>
              <a:t>: </a:t>
            </a:r>
            <a:r>
              <a:rPr lang="en-US" sz="2000" dirty="0">
                <a:solidFill>
                  <a:schemeClr val="bg1"/>
                </a:solidFill>
                <a:latin typeface="Inter"/>
              </a:rPr>
              <a:t>age of the patient</a:t>
            </a:r>
          </a:p>
          <a:p>
            <a:pPr marL="285750" indent="-285750" algn="l" rtl="0">
              <a:buFont typeface="Arial" panose="020B0604020202020204" pitchFamily="34" charset="0"/>
              <a:buChar char="•"/>
            </a:pPr>
            <a:r>
              <a:rPr lang="en-US" sz="2200" b="1" dirty="0">
                <a:solidFill>
                  <a:srgbClr val="D69DE3"/>
                </a:solidFill>
                <a:latin typeface="Inter"/>
              </a:rPr>
              <a:t>hypertension</a:t>
            </a:r>
            <a:r>
              <a:rPr lang="en-US" sz="2200" b="1" dirty="0">
                <a:solidFill>
                  <a:schemeClr val="bg1"/>
                </a:solidFill>
                <a:latin typeface="Inter"/>
              </a:rPr>
              <a:t>:</a:t>
            </a:r>
            <a:r>
              <a:rPr lang="en-US" sz="2000" dirty="0">
                <a:solidFill>
                  <a:schemeClr val="bg1"/>
                </a:solidFill>
                <a:latin typeface="Inter"/>
              </a:rPr>
              <a:t> 0 if the patient doesn't have hypertension, 1 if the patient has it</a:t>
            </a:r>
          </a:p>
          <a:p>
            <a:pPr marL="285750" indent="-285750" algn="l" rtl="0">
              <a:buFont typeface="Arial" panose="020B0604020202020204" pitchFamily="34" charset="0"/>
              <a:buChar char="•"/>
            </a:pPr>
            <a:r>
              <a:rPr lang="en-US" sz="2200" b="1" dirty="0" err="1">
                <a:solidFill>
                  <a:srgbClr val="D69DE3"/>
                </a:solidFill>
                <a:latin typeface="Inter"/>
              </a:rPr>
              <a:t>heart_disease</a:t>
            </a:r>
            <a:r>
              <a:rPr lang="en-US" sz="2200" b="1" dirty="0">
                <a:solidFill>
                  <a:schemeClr val="bg1"/>
                </a:solidFill>
                <a:latin typeface="Inter"/>
              </a:rPr>
              <a:t>: </a:t>
            </a:r>
            <a:r>
              <a:rPr lang="en-US" sz="2000" dirty="0">
                <a:solidFill>
                  <a:schemeClr val="bg1"/>
                </a:solidFill>
                <a:latin typeface="Inter"/>
              </a:rPr>
              <a:t>0 if the patient doesn't have any heart diseases, 1 if the patient has it</a:t>
            </a:r>
          </a:p>
          <a:p>
            <a:pPr marL="285750" indent="-285750" algn="l" rtl="0">
              <a:buFont typeface="Arial" panose="020B0604020202020204" pitchFamily="34" charset="0"/>
              <a:buChar char="•"/>
            </a:pPr>
            <a:r>
              <a:rPr lang="en-US" sz="2200" b="1" dirty="0" err="1">
                <a:solidFill>
                  <a:srgbClr val="D69DE3"/>
                </a:solidFill>
                <a:latin typeface="Inter"/>
              </a:rPr>
              <a:t>ever_married</a:t>
            </a:r>
            <a:r>
              <a:rPr lang="en-US" sz="2200" b="1" dirty="0">
                <a:solidFill>
                  <a:schemeClr val="bg1"/>
                </a:solidFill>
                <a:latin typeface="Inter"/>
              </a:rPr>
              <a:t>: </a:t>
            </a:r>
            <a:r>
              <a:rPr lang="en-US" sz="2000" dirty="0">
                <a:solidFill>
                  <a:schemeClr val="bg1"/>
                </a:solidFill>
                <a:latin typeface="Inter"/>
              </a:rPr>
              <a:t>"No" or "Yes“</a:t>
            </a:r>
          </a:p>
          <a:p>
            <a:pPr marL="285750" indent="-285750" algn="l" rtl="0">
              <a:buFont typeface="Arial" panose="020B0604020202020204" pitchFamily="34" charset="0"/>
              <a:buChar char="•"/>
            </a:pPr>
            <a:r>
              <a:rPr lang="en-US" sz="2200" b="1" dirty="0" err="1">
                <a:solidFill>
                  <a:srgbClr val="D69DE3"/>
                </a:solidFill>
                <a:latin typeface="Inter"/>
              </a:rPr>
              <a:t>work_type</a:t>
            </a:r>
            <a:r>
              <a:rPr lang="en-US" sz="2200" b="1" dirty="0">
                <a:solidFill>
                  <a:schemeClr val="bg1"/>
                </a:solidFill>
                <a:latin typeface="Inter"/>
              </a:rPr>
              <a:t>: </a:t>
            </a:r>
            <a:r>
              <a:rPr lang="en-US" sz="2000" dirty="0">
                <a:solidFill>
                  <a:schemeClr val="bg1"/>
                </a:solidFill>
                <a:latin typeface="Inter"/>
              </a:rPr>
              <a:t>"children", "</a:t>
            </a:r>
            <a:r>
              <a:rPr lang="en-US" sz="2000" dirty="0" err="1">
                <a:solidFill>
                  <a:schemeClr val="bg1"/>
                </a:solidFill>
                <a:latin typeface="Inter"/>
              </a:rPr>
              <a:t>Govt_job</a:t>
            </a:r>
            <a:r>
              <a:rPr lang="en-US" sz="2000" dirty="0">
                <a:solidFill>
                  <a:schemeClr val="bg1"/>
                </a:solidFill>
                <a:latin typeface="Inter"/>
              </a:rPr>
              <a:t>", "</a:t>
            </a:r>
            <a:r>
              <a:rPr lang="en-US" sz="2000" dirty="0" err="1">
                <a:solidFill>
                  <a:schemeClr val="bg1"/>
                </a:solidFill>
                <a:latin typeface="Inter"/>
              </a:rPr>
              <a:t>Never_worked</a:t>
            </a:r>
            <a:r>
              <a:rPr lang="en-US" sz="2000" dirty="0">
                <a:solidFill>
                  <a:schemeClr val="bg1"/>
                </a:solidFill>
                <a:latin typeface="Inter"/>
              </a:rPr>
              <a:t>", "Private" or "Self-employed“</a:t>
            </a:r>
          </a:p>
          <a:p>
            <a:pPr marL="285750" indent="-285750" algn="l" rtl="0">
              <a:buFont typeface="Arial" panose="020B0604020202020204" pitchFamily="34" charset="0"/>
              <a:buChar char="•"/>
            </a:pPr>
            <a:r>
              <a:rPr lang="en-US" sz="2200" b="1" dirty="0" err="1">
                <a:solidFill>
                  <a:srgbClr val="D69DE3"/>
                </a:solidFill>
                <a:latin typeface="Inter"/>
              </a:rPr>
              <a:t>Residence_type</a:t>
            </a:r>
            <a:r>
              <a:rPr lang="en-US" sz="2200" b="1" dirty="0">
                <a:solidFill>
                  <a:schemeClr val="bg1"/>
                </a:solidFill>
                <a:latin typeface="Inter"/>
              </a:rPr>
              <a:t>: </a:t>
            </a:r>
            <a:r>
              <a:rPr lang="en-US" sz="2000" dirty="0">
                <a:solidFill>
                  <a:schemeClr val="bg1"/>
                </a:solidFill>
                <a:latin typeface="Inter"/>
              </a:rPr>
              <a:t>"Rural" or "Urban“</a:t>
            </a:r>
          </a:p>
          <a:p>
            <a:pPr marL="285750" indent="-285750" algn="l" rtl="0">
              <a:buFont typeface="Arial" panose="020B0604020202020204" pitchFamily="34" charset="0"/>
              <a:buChar char="•"/>
            </a:pPr>
            <a:r>
              <a:rPr lang="en-US" sz="2200" b="1" dirty="0" err="1">
                <a:solidFill>
                  <a:srgbClr val="D69DE3"/>
                </a:solidFill>
                <a:latin typeface="Inter"/>
              </a:rPr>
              <a:t>avg_glucose_level</a:t>
            </a:r>
            <a:r>
              <a:rPr lang="en-US" sz="2000" dirty="0">
                <a:solidFill>
                  <a:schemeClr val="bg1"/>
                </a:solidFill>
                <a:latin typeface="Inter"/>
              </a:rPr>
              <a:t>: average glucose level in blood</a:t>
            </a:r>
          </a:p>
          <a:p>
            <a:pPr marL="285750" indent="-285750" algn="l" rtl="0">
              <a:buFont typeface="Arial" panose="020B0604020202020204" pitchFamily="34" charset="0"/>
              <a:buChar char="•"/>
            </a:pPr>
            <a:r>
              <a:rPr lang="en-US" sz="2200" b="1" dirty="0" err="1">
                <a:solidFill>
                  <a:srgbClr val="D69DE3"/>
                </a:solidFill>
                <a:latin typeface="Inter"/>
              </a:rPr>
              <a:t>bmi</a:t>
            </a:r>
            <a:r>
              <a:rPr lang="en-US" sz="2200" b="1" dirty="0">
                <a:solidFill>
                  <a:schemeClr val="bg1"/>
                </a:solidFill>
                <a:latin typeface="Inter"/>
              </a:rPr>
              <a:t>: </a:t>
            </a:r>
            <a:r>
              <a:rPr lang="en-US" sz="2000" dirty="0">
                <a:solidFill>
                  <a:schemeClr val="bg1"/>
                </a:solidFill>
                <a:latin typeface="Inter"/>
              </a:rPr>
              <a:t>body mass index</a:t>
            </a:r>
          </a:p>
          <a:p>
            <a:pPr marL="285750" indent="-285750" algn="l" rtl="0">
              <a:buFont typeface="Arial" panose="020B0604020202020204" pitchFamily="34" charset="0"/>
              <a:buChar char="•"/>
            </a:pPr>
            <a:r>
              <a:rPr lang="en-US" sz="2200" b="1" dirty="0" err="1">
                <a:solidFill>
                  <a:srgbClr val="D69DE3"/>
                </a:solidFill>
                <a:latin typeface="Inter"/>
              </a:rPr>
              <a:t>smoking_status</a:t>
            </a:r>
            <a:r>
              <a:rPr lang="en-US" sz="2200" b="1" dirty="0">
                <a:solidFill>
                  <a:srgbClr val="D69DE3"/>
                </a:solidFill>
                <a:latin typeface="Inter"/>
              </a:rPr>
              <a:t>:</a:t>
            </a:r>
            <a:r>
              <a:rPr lang="en-US" sz="2200" b="1" dirty="0">
                <a:solidFill>
                  <a:schemeClr val="bg1"/>
                </a:solidFill>
                <a:latin typeface="Inter"/>
              </a:rPr>
              <a:t> </a:t>
            </a:r>
            <a:r>
              <a:rPr lang="en-US" sz="2000" dirty="0">
                <a:solidFill>
                  <a:schemeClr val="bg1"/>
                </a:solidFill>
                <a:latin typeface="Inter"/>
              </a:rPr>
              <a:t>"formerly smoked", "never smoked", "smokes" or "Unknown"*</a:t>
            </a:r>
          </a:p>
          <a:p>
            <a:pPr marL="285750" indent="-285750" algn="l" rtl="0">
              <a:buFont typeface="Arial" panose="020B0604020202020204" pitchFamily="34" charset="0"/>
              <a:buChar char="•"/>
            </a:pPr>
            <a:r>
              <a:rPr lang="en-US" sz="2200" b="1" dirty="0">
                <a:solidFill>
                  <a:srgbClr val="D69DE3"/>
                </a:solidFill>
                <a:latin typeface="Inter"/>
              </a:rPr>
              <a:t>stroke</a:t>
            </a:r>
            <a:r>
              <a:rPr lang="en-US" sz="2200" b="1" dirty="0">
                <a:solidFill>
                  <a:schemeClr val="bg1"/>
                </a:solidFill>
                <a:latin typeface="Inter"/>
              </a:rPr>
              <a:t>:</a:t>
            </a:r>
            <a:r>
              <a:rPr lang="en-US" sz="2000" dirty="0">
                <a:solidFill>
                  <a:schemeClr val="bg1"/>
                </a:solidFill>
                <a:latin typeface="Inter"/>
              </a:rPr>
              <a:t> 1 if the patient had a stroke or 0 if not</a:t>
            </a:r>
          </a:p>
          <a:p>
            <a:pPr marL="285750" indent="-285750" algn="l" rtl="0">
              <a:buFont typeface="Arial" panose="020B0604020202020204" pitchFamily="34" charset="0"/>
              <a:buChar char="•"/>
            </a:pPr>
            <a:r>
              <a:rPr lang="en-US" sz="2000" dirty="0">
                <a:solidFill>
                  <a:schemeClr val="bg1"/>
                </a:solidFill>
                <a:latin typeface="Inter"/>
              </a:rPr>
              <a:t>Note: "Unknown" in </a:t>
            </a:r>
            <a:r>
              <a:rPr lang="en-US" sz="2000" dirty="0" err="1">
                <a:solidFill>
                  <a:schemeClr val="bg1"/>
                </a:solidFill>
                <a:latin typeface="Inter"/>
              </a:rPr>
              <a:t>smoking_status</a:t>
            </a:r>
            <a:r>
              <a:rPr lang="en-US" sz="2000" dirty="0">
                <a:solidFill>
                  <a:schemeClr val="bg1"/>
                </a:solidFill>
                <a:latin typeface="Inter"/>
              </a:rPr>
              <a:t> means that the information is unavailable for this patient</a:t>
            </a:r>
            <a:endParaRPr lang="he-IL" sz="2000" dirty="0">
              <a:solidFill>
                <a:schemeClr val="bg1"/>
              </a:solidFill>
              <a:latin typeface="Calibri" panose="020F0502020204030204" pitchFamily="34" charset="0"/>
            </a:endParaRPr>
          </a:p>
          <a:p>
            <a:pPr marL="285750" indent="-285750" algn="l" rtl="0">
              <a:buFont typeface="Arial" panose="020B0604020202020204" pitchFamily="34" charset="0"/>
              <a:buChar char="•"/>
            </a:pPr>
            <a:endParaRPr lang="he-IL" sz="2000" dirty="0">
              <a:solidFill>
                <a:schemeClr val="bg1"/>
              </a:solidFill>
            </a:endParaRPr>
          </a:p>
        </p:txBody>
      </p:sp>
    </p:spTree>
    <p:extLst>
      <p:ext uri="{BB962C8B-B14F-4D97-AF65-F5344CB8AC3E}">
        <p14:creationId xmlns:p14="http://schemas.microsoft.com/office/powerpoint/2010/main" val="111908361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596E1C-EB7E-8862-AD83-8A211DB6EA57}"/>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E4847CC2-6EE0-371E-5EE2-2CFA52772AA0}"/>
              </a:ext>
            </a:extLst>
          </p:cNvPr>
          <p:cNvSpPr/>
          <p:nvPr/>
        </p:nvSpPr>
        <p:spPr>
          <a:xfrm>
            <a:off x="5659789" y="64006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ניתוח חשיבות הנתונים עבור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0A2C3CD8-3FC9-C154-6B1D-4023AC1F01B1}"/>
              </a:ext>
            </a:extLst>
          </p:cNvPr>
          <p:cNvSpPr txBox="1"/>
          <p:nvPr/>
        </p:nvSpPr>
        <p:spPr>
          <a:xfrm>
            <a:off x="2452247" y="1702570"/>
            <a:ext cx="4405753" cy="4832092"/>
          </a:xfrm>
          <a:prstGeom prst="rect">
            <a:avLst/>
          </a:prstGeom>
          <a:noFill/>
        </p:spPr>
        <p:txBody>
          <a:bodyPr wrap="square" rtlCol="1">
            <a:spAutoFit/>
          </a:bodyPr>
          <a:lstStyle/>
          <a:p>
            <a:r>
              <a:rPr lang="he-IL" sz="2800" dirty="0">
                <a:solidFill>
                  <a:srgbClr val="D69DE3"/>
                </a:solidFill>
                <a:latin typeface="Calibri" panose="020F0502020204030204" pitchFamily="34" charset="0"/>
              </a:rPr>
              <a:t>ניתן לראות בגרף שניתחנו את חשיבות כל גורם ממערך הנתונים שלנו על מנת לראות כמה הוא משפיע על הסיכוי לקבל שבץ מוחי.</a:t>
            </a:r>
          </a:p>
          <a:p>
            <a:endParaRPr lang="he-IL" sz="2800" dirty="0">
              <a:solidFill>
                <a:srgbClr val="D69DE3"/>
              </a:solidFill>
              <a:latin typeface="Calibri" panose="020F0502020204030204" pitchFamily="34" charset="0"/>
            </a:endParaRPr>
          </a:p>
          <a:p>
            <a:r>
              <a:rPr lang="he-IL" sz="2800" dirty="0">
                <a:solidFill>
                  <a:srgbClr val="D69DE3"/>
                </a:solidFill>
                <a:latin typeface="Calibri" panose="020F0502020204030204" pitchFamily="34" charset="0"/>
              </a:rPr>
              <a:t>רואים כי הגיל, ה</a:t>
            </a:r>
            <a:r>
              <a:rPr lang="en-US" sz="2800" dirty="0" err="1">
                <a:solidFill>
                  <a:srgbClr val="D69DE3"/>
                </a:solidFill>
                <a:latin typeface="Arial" panose="020B0604020202020204" pitchFamily="34" charset="0"/>
                <a:cs typeface="Arial" panose="020B0604020202020204" pitchFamily="34" charset="0"/>
              </a:rPr>
              <a:t>bmi</a:t>
            </a:r>
            <a:r>
              <a:rPr lang="en-US" sz="2800" dirty="0">
                <a:solidFill>
                  <a:srgbClr val="D69DE3"/>
                </a:solidFill>
                <a:latin typeface="Calibri" panose="020F0502020204030204" pitchFamily="34" charset="0"/>
              </a:rPr>
              <a:t>-</a:t>
            </a:r>
            <a:r>
              <a:rPr lang="he-IL" sz="2800" dirty="0">
                <a:solidFill>
                  <a:srgbClr val="D69DE3"/>
                </a:solidFill>
                <a:latin typeface="Calibri" panose="020F0502020204030204" pitchFamily="34" charset="0"/>
              </a:rPr>
              <a:t> וממוצע רמת הגלוקוז הם שלושת הגורמים העיקריים לשבץ מוחי כאשר הערכים שלהם גבוהים או נמוכים מהרגיל.</a:t>
            </a:r>
            <a:endParaRPr lang="en-US" sz="2800" dirty="0">
              <a:solidFill>
                <a:srgbClr val="D69DE3"/>
              </a:solidFill>
              <a:latin typeface="Calibri" panose="020F0502020204030204" pitchFamily="34" charset="0"/>
            </a:endParaRPr>
          </a:p>
        </p:txBody>
      </p:sp>
      <p:sp>
        <p:nvSpPr>
          <p:cNvPr id="4" name="תיבת טקסט 3">
            <a:extLst>
              <a:ext uri="{FF2B5EF4-FFF2-40B4-BE49-F238E27FC236}">
                <a16:creationId xmlns:a16="http://schemas.microsoft.com/office/drawing/2014/main" id="{2726BCD3-FAEF-A7CD-EAAE-2890548C1792}"/>
              </a:ext>
            </a:extLst>
          </p:cNvPr>
          <p:cNvSpPr txBox="1"/>
          <p:nvPr/>
        </p:nvSpPr>
        <p:spPr>
          <a:xfrm>
            <a:off x="-556050" y="7072847"/>
            <a:ext cx="13650684" cy="338554"/>
          </a:xfrm>
          <a:prstGeom prst="rect">
            <a:avLst/>
          </a:prstGeom>
          <a:noFill/>
        </p:spPr>
        <p:txBody>
          <a:bodyPr wrap="square" rtlCol="1">
            <a:spAutoFit/>
          </a:bodyPr>
          <a:lstStyle/>
          <a:p>
            <a:r>
              <a:rPr lang="en-US" sz="1600" dirty="0">
                <a:solidFill>
                  <a:srgbClr val="D69DE3"/>
                </a:solidFill>
              </a:rPr>
              <a:t>['gender', 'age', 'hypertension', '</a:t>
            </a:r>
            <a:r>
              <a:rPr lang="en-US" sz="1600" dirty="0" err="1">
                <a:solidFill>
                  <a:srgbClr val="D69DE3"/>
                </a:solidFill>
              </a:rPr>
              <a:t>heart_disease</a:t>
            </a:r>
            <a:r>
              <a:rPr lang="en-US" sz="1600" dirty="0">
                <a:solidFill>
                  <a:srgbClr val="D69DE3"/>
                </a:solidFill>
              </a:rPr>
              <a:t>', 'ever_married','</a:t>
            </a:r>
            <a:r>
              <a:rPr lang="en-US" sz="1600" dirty="0" err="1">
                <a:solidFill>
                  <a:srgbClr val="D69DE3"/>
                </a:solidFill>
              </a:rPr>
              <a:t>work_type</a:t>
            </a:r>
            <a:r>
              <a:rPr lang="en-US" sz="1600" dirty="0">
                <a:solidFill>
                  <a:srgbClr val="D69DE3"/>
                </a:solidFill>
              </a:rPr>
              <a:t>', '</a:t>
            </a:r>
            <a:r>
              <a:rPr lang="en-US" sz="1600" dirty="0" err="1">
                <a:solidFill>
                  <a:srgbClr val="D69DE3"/>
                </a:solidFill>
              </a:rPr>
              <a:t>Residence_type</a:t>
            </a:r>
            <a:r>
              <a:rPr lang="en-US" sz="1600" dirty="0">
                <a:solidFill>
                  <a:srgbClr val="D69DE3"/>
                </a:solidFill>
              </a:rPr>
              <a:t>', '</a:t>
            </a:r>
            <a:r>
              <a:rPr lang="en-US" sz="1600" dirty="0" err="1">
                <a:solidFill>
                  <a:srgbClr val="D69DE3"/>
                </a:solidFill>
              </a:rPr>
              <a:t>avg_glucose_level</a:t>
            </a:r>
            <a:r>
              <a:rPr lang="en-US" sz="1600" dirty="0">
                <a:solidFill>
                  <a:srgbClr val="D69DE3"/>
                </a:solidFill>
              </a:rPr>
              <a:t>', '</a:t>
            </a:r>
            <a:r>
              <a:rPr lang="en-US" sz="1600" dirty="0" err="1">
                <a:solidFill>
                  <a:srgbClr val="D69DE3"/>
                </a:solidFill>
              </a:rPr>
              <a:t>bmi</a:t>
            </a:r>
            <a:r>
              <a:rPr lang="en-US" sz="1600" dirty="0">
                <a:solidFill>
                  <a:srgbClr val="D69DE3"/>
                </a:solidFill>
              </a:rPr>
              <a:t>', '</a:t>
            </a:r>
            <a:r>
              <a:rPr lang="en-US" sz="1600" dirty="0" err="1">
                <a:solidFill>
                  <a:srgbClr val="D69DE3"/>
                </a:solidFill>
              </a:rPr>
              <a:t>smoking_status</a:t>
            </a:r>
            <a:r>
              <a:rPr lang="en-US" sz="1600" dirty="0">
                <a:solidFill>
                  <a:srgbClr val="D69DE3"/>
                </a:solidFill>
              </a:rPr>
              <a:t>']</a:t>
            </a:r>
            <a:endParaRPr lang="he-IL" sz="1600" dirty="0">
              <a:solidFill>
                <a:srgbClr val="D69DE3"/>
              </a:solidFill>
            </a:endParaRPr>
          </a:p>
        </p:txBody>
      </p:sp>
      <p:pic>
        <p:nvPicPr>
          <p:cNvPr id="6" name="תמונה 5">
            <a:extLst>
              <a:ext uri="{FF2B5EF4-FFF2-40B4-BE49-F238E27FC236}">
                <a16:creationId xmlns:a16="http://schemas.microsoft.com/office/drawing/2014/main" id="{BBF1E278-448D-FF41-FD3B-1A69A048180E}"/>
              </a:ext>
            </a:extLst>
          </p:cNvPr>
          <p:cNvPicPr>
            <a:picLocks noChangeAspect="1"/>
          </p:cNvPicPr>
          <p:nvPr/>
        </p:nvPicPr>
        <p:blipFill>
          <a:blip r:embed="rId3"/>
          <a:stretch>
            <a:fillRect/>
          </a:stretch>
        </p:blipFill>
        <p:spPr>
          <a:xfrm>
            <a:off x="7485018" y="1345022"/>
            <a:ext cx="5222070" cy="5539555"/>
          </a:xfrm>
          <a:prstGeom prst="rect">
            <a:avLst/>
          </a:prstGeom>
        </p:spPr>
      </p:pic>
      <p:pic>
        <p:nvPicPr>
          <p:cNvPr id="8" name="תמונה 7">
            <a:extLst>
              <a:ext uri="{FF2B5EF4-FFF2-40B4-BE49-F238E27FC236}">
                <a16:creationId xmlns:a16="http://schemas.microsoft.com/office/drawing/2014/main" id="{59A5DCF5-D7B1-275E-C033-1728000AD7BE}"/>
              </a:ext>
            </a:extLst>
          </p:cNvPr>
          <p:cNvPicPr>
            <a:picLocks noChangeAspect="1"/>
          </p:cNvPicPr>
          <p:nvPr/>
        </p:nvPicPr>
        <p:blipFill>
          <a:blip r:embed="rId4"/>
          <a:stretch>
            <a:fillRect/>
          </a:stretch>
        </p:blipFill>
        <p:spPr>
          <a:xfrm>
            <a:off x="3379703" y="7493316"/>
            <a:ext cx="7003733" cy="640060"/>
          </a:xfrm>
          <a:prstGeom prst="rect">
            <a:avLst/>
          </a:prstGeom>
        </p:spPr>
      </p:pic>
    </p:spTree>
    <p:extLst>
      <p:ext uri="{BB962C8B-B14F-4D97-AF65-F5344CB8AC3E}">
        <p14:creationId xmlns:p14="http://schemas.microsoft.com/office/powerpoint/2010/main" val="3244718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4CC94F7-2707-90BC-23FB-CEDDF53AADBE}"/>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DA7F2ED-C771-BE54-C0AF-2BB3BF552163}"/>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כמה מתוך המטופלים עם מחלת לב קיבלו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D1D1367C-688A-5FE6-64A3-7EBD671BD895}"/>
              </a:ext>
            </a:extLst>
          </p:cNvPr>
          <p:cNvSpPr txBox="1"/>
          <p:nvPr/>
        </p:nvSpPr>
        <p:spPr>
          <a:xfrm>
            <a:off x="1446407" y="1693871"/>
            <a:ext cx="4405753" cy="5632311"/>
          </a:xfrm>
          <a:prstGeom prst="rect">
            <a:avLst/>
          </a:prstGeom>
          <a:noFill/>
        </p:spPr>
        <p:txBody>
          <a:bodyPr wrap="square" rtlCol="1">
            <a:spAutoFit/>
          </a:bodyPr>
          <a:lstStyle/>
          <a:p>
            <a:pPr marL="457200" indent="-457200">
              <a:buFont typeface="Arial" panose="020B0604020202020204" pitchFamily="34" charset="0"/>
              <a:buChar char="•"/>
            </a:pPr>
            <a:r>
              <a:rPr lang="he-IL" sz="2400" dirty="0">
                <a:solidFill>
                  <a:schemeClr val="bg1"/>
                </a:solidFill>
                <a:latin typeface="Calibri" panose="020F0502020204030204" pitchFamily="34" charset="0"/>
              </a:rPr>
              <a:t>ניתן לראות בגרף את כמות המטופלים במערך הנתונים שלנו בעלי מחלת לב ומתוכם כמה קיבלו שבץ מוחי.</a:t>
            </a:r>
          </a:p>
          <a:p>
            <a:pPr marL="457200" indent="-457200">
              <a:buFont typeface="Arial" panose="020B0604020202020204" pitchFamily="34" charset="0"/>
              <a:buChar char="•"/>
            </a:pPr>
            <a:endParaRPr lang="he-IL" sz="2400" dirty="0">
              <a:solidFill>
                <a:schemeClr val="bg1"/>
              </a:solidFill>
              <a:latin typeface="Calibri" panose="020F0502020204030204" pitchFamily="34" charset="0"/>
            </a:endParaRPr>
          </a:p>
          <a:p>
            <a:pPr marL="457200" indent="-457200">
              <a:buFont typeface="Arial" panose="020B0604020202020204" pitchFamily="34" charset="0"/>
              <a:buChar char="•"/>
            </a:pPr>
            <a:r>
              <a:rPr lang="he-IL" sz="2400" dirty="0">
                <a:solidFill>
                  <a:schemeClr val="bg1"/>
                </a:solidFill>
                <a:latin typeface="Calibri" panose="020F0502020204030204" pitchFamily="34" charset="0"/>
              </a:rPr>
              <a:t>רואים כי קיימים מספר רב של מטופלים שלא היה להם מחלת לב ומתוכם בערך כ-4% שזהו מספר מועט שכן היה להם שבץ מוחי.</a:t>
            </a:r>
          </a:p>
          <a:p>
            <a:pPr marL="457200" indent="-457200">
              <a:buFont typeface="Arial" panose="020B0604020202020204" pitchFamily="34" charset="0"/>
              <a:buChar char="•"/>
            </a:pPr>
            <a:endParaRPr lang="he-IL" sz="2400" dirty="0">
              <a:solidFill>
                <a:schemeClr val="bg1"/>
              </a:solidFill>
              <a:latin typeface="Calibri" panose="020F0502020204030204" pitchFamily="34" charset="0"/>
            </a:endParaRPr>
          </a:p>
          <a:p>
            <a:pPr marL="457200" indent="-457200">
              <a:buFont typeface="Arial" panose="020B0604020202020204" pitchFamily="34" charset="0"/>
              <a:buChar char="•"/>
            </a:pPr>
            <a:r>
              <a:rPr lang="he-IL" sz="2400" dirty="0">
                <a:solidFill>
                  <a:schemeClr val="bg1"/>
                </a:solidFill>
                <a:latin typeface="Calibri" panose="020F0502020204030204" pitchFamily="34" charset="0"/>
              </a:rPr>
              <a:t>על בסיס נתונים אלו ניתן לראות כי בערך כ-17 אחוז מתוך אלו שכן היו עם מחלת לב קיבלו שבץ מוחי.</a:t>
            </a:r>
          </a:p>
        </p:txBody>
      </p:sp>
      <p:pic>
        <p:nvPicPr>
          <p:cNvPr id="7" name="תמונה 6">
            <a:extLst>
              <a:ext uri="{FF2B5EF4-FFF2-40B4-BE49-F238E27FC236}">
                <a16:creationId xmlns:a16="http://schemas.microsoft.com/office/drawing/2014/main" id="{36C8E468-DC6D-6678-F3C5-9C5246852FCD}"/>
              </a:ext>
            </a:extLst>
          </p:cNvPr>
          <p:cNvPicPr>
            <a:picLocks noChangeAspect="1"/>
          </p:cNvPicPr>
          <p:nvPr/>
        </p:nvPicPr>
        <p:blipFill>
          <a:blip r:embed="rId3"/>
          <a:stretch>
            <a:fillRect/>
          </a:stretch>
        </p:blipFill>
        <p:spPr>
          <a:xfrm>
            <a:off x="6269292" y="1296655"/>
            <a:ext cx="7562850" cy="5705475"/>
          </a:xfrm>
          <a:prstGeom prst="rect">
            <a:avLst/>
          </a:prstGeom>
        </p:spPr>
      </p:pic>
    </p:spTree>
    <p:extLst>
      <p:ext uri="{BB962C8B-B14F-4D97-AF65-F5344CB8AC3E}">
        <p14:creationId xmlns:p14="http://schemas.microsoft.com/office/powerpoint/2010/main" val="30770682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703465-9A00-09C9-3DD3-C69DF06AE3B3}"/>
            </a:ext>
          </a:extLst>
        </p:cNvPr>
        <p:cNvGrpSpPr/>
        <p:nvPr/>
      </p:nvGrpSpPr>
      <p:grpSpPr>
        <a:xfrm>
          <a:off x="0" y="0"/>
          <a:ext cx="0" cy="0"/>
          <a:chOff x="0" y="0"/>
          <a:chExt cx="0" cy="0"/>
        </a:xfrm>
      </p:grpSpPr>
      <p:sp>
        <p:nvSpPr>
          <p:cNvPr id="3" name="Text 1">
            <a:extLst>
              <a:ext uri="{FF2B5EF4-FFF2-40B4-BE49-F238E27FC236}">
                <a16:creationId xmlns:a16="http://schemas.microsoft.com/office/drawing/2014/main" id="{197DBCDE-DB29-B682-9DBB-D695B2ED0EC4}"/>
              </a:ext>
            </a:extLst>
          </p:cNvPr>
          <p:cNvSpPr/>
          <p:nvPr/>
        </p:nvSpPr>
        <p:spPr>
          <a:xfrm>
            <a:off x="7315200" y="545130"/>
            <a:ext cx="6243518" cy="708779"/>
          </a:xfrm>
          <a:prstGeom prst="rect">
            <a:avLst/>
          </a:prstGeom>
          <a:noFill/>
          <a:ln/>
        </p:spPr>
        <p:txBody>
          <a:bodyPr wrap="none" lIns="0" tIns="0" rIns="0" bIns="0" rtlCol="0" anchor="t"/>
          <a:lstStyle/>
          <a:p>
            <a:pPr>
              <a:lnSpc>
                <a:spcPts val="2750"/>
              </a:lnSpc>
            </a:pPr>
            <a:r>
              <a:rPr lang="he-IL" sz="4800" dirty="0">
                <a:solidFill>
                  <a:srgbClr val="D69DE3"/>
                </a:solidFill>
                <a:latin typeface="Calibri" panose="020F0502020204030204" pitchFamily="34" charset="0"/>
              </a:rPr>
              <a:t>כמה מתוך המטופלים עם לחץ דם גבוה קיבלו שבץ מוחי?</a:t>
            </a:r>
            <a:endParaRPr lang="en-US" sz="4800" dirty="0">
              <a:solidFill>
                <a:srgbClr val="D69DE3"/>
              </a:solidFill>
            </a:endParaRPr>
          </a:p>
        </p:txBody>
      </p:sp>
      <p:sp>
        <p:nvSpPr>
          <p:cNvPr id="2" name="תיבת טקסט 1">
            <a:extLst>
              <a:ext uri="{FF2B5EF4-FFF2-40B4-BE49-F238E27FC236}">
                <a16:creationId xmlns:a16="http://schemas.microsoft.com/office/drawing/2014/main" id="{2236D826-FEB1-C41E-421F-79B383BCF459}"/>
              </a:ext>
            </a:extLst>
          </p:cNvPr>
          <p:cNvSpPr txBox="1"/>
          <p:nvPr/>
        </p:nvSpPr>
        <p:spPr>
          <a:xfrm>
            <a:off x="1446407" y="1693871"/>
            <a:ext cx="4405753" cy="5632311"/>
          </a:xfrm>
          <a:prstGeom prst="rect">
            <a:avLst/>
          </a:prstGeom>
          <a:noFill/>
        </p:spPr>
        <p:txBody>
          <a:bodyPr wrap="square" rtlCol="1">
            <a:spAutoFit/>
          </a:bodyPr>
          <a:lstStyle/>
          <a:p>
            <a:pPr marL="342900" indent="-342900">
              <a:buFont typeface="Arial" panose="020B0604020202020204" pitchFamily="34" charset="0"/>
              <a:buChar char="•"/>
            </a:pPr>
            <a:r>
              <a:rPr lang="he-IL" sz="2400" dirty="0">
                <a:solidFill>
                  <a:schemeClr val="bg1"/>
                </a:solidFill>
                <a:latin typeface="Calibri" panose="020F0502020204030204" pitchFamily="34" charset="0"/>
              </a:rPr>
              <a:t>ניתן לראות בגרף את כמות המטופלים במערך הנתונים שלנו בעלי לחץ דם גבוה ומתוכם כמה קיבלו שבץ מוחי.</a:t>
            </a:r>
          </a:p>
          <a:p>
            <a:pPr marL="342900" indent="-342900">
              <a:buFont typeface="Arial" panose="020B0604020202020204" pitchFamily="34" charset="0"/>
              <a:buChar char="•"/>
            </a:pPr>
            <a:endParaRPr lang="he-IL" sz="2400" dirty="0">
              <a:solidFill>
                <a:schemeClr val="bg1"/>
              </a:solidFill>
              <a:latin typeface="Calibri" panose="020F0502020204030204" pitchFamily="34" charset="0"/>
            </a:endParaRPr>
          </a:p>
          <a:p>
            <a:pPr marL="342900" indent="-342900">
              <a:buFont typeface="Arial" panose="020B0604020202020204" pitchFamily="34" charset="0"/>
              <a:buChar char="•"/>
            </a:pPr>
            <a:r>
              <a:rPr lang="he-IL" sz="2400" dirty="0">
                <a:solidFill>
                  <a:schemeClr val="bg1"/>
                </a:solidFill>
                <a:latin typeface="Calibri" panose="020F0502020204030204" pitchFamily="34" charset="0"/>
              </a:rPr>
              <a:t>רואים כי קיימים מספר רב של מטופלים שלא היה להם לחץ דם גבוה ומתוכם בערך כ-4% שזהו מספר מועט שכן היה להם שבץ מוחי.</a:t>
            </a:r>
          </a:p>
          <a:p>
            <a:pPr marL="342900" indent="-342900">
              <a:buFont typeface="Arial" panose="020B0604020202020204" pitchFamily="34" charset="0"/>
              <a:buChar char="•"/>
            </a:pPr>
            <a:endParaRPr lang="he-IL" sz="2400" dirty="0">
              <a:solidFill>
                <a:schemeClr val="bg1"/>
              </a:solidFill>
              <a:latin typeface="Calibri" panose="020F0502020204030204" pitchFamily="34" charset="0"/>
            </a:endParaRPr>
          </a:p>
          <a:p>
            <a:pPr marL="342900" indent="-342900">
              <a:buFont typeface="Arial" panose="020B0604020202020204" pitchFamily="34" charset="0"/>
              <a:buChar char="•"/>
            </a:pPr>
            <a:r>
              <a:rPr lang="he-IL" sz="2400" dirty="0">
                <a:solidFill>
                  <a:schemeClr val="bg1"/>
                </a:solidFill>
                <a:latin typeface="Calibri" panose="020F0502020204030204" pitchFamily="34" charset="0"/>
              </a:rPr>
              <a:t>על בסיס נתונים אלו ניתן לראות כי בערך כ-15% אחוז מתוך אלו שכן היו עם לחץ דם גבוה קיבלו שבץ מוחי.</a:t>
            </a:r>
          </a:p>
        </p:txBody>
      </p:sp>
      <p:pic>
        <p:nvPicPr>
          <p:cNvPr id="5" name="תמונה 4">
            <a:extLst>
              <a:ext uri="{FF2B5EF4-FFF2-40B4-BE49-F238E27FC236}">
                <a16:creationId xmlns:a16="http://schemas.microsoft.com/office/drawing/2014/main" id="{ECD6A0F4-5ED4-3A12-ED26-C73DE2CDE903}"/>
              </a:ext>
            </a:extLst>
          </p:cNvPr>
          <p:cNvPicPr>
            <a:picLocks noChangeAspect="1"/>
          </p:cNvPicPr>
          <p:nvPr/>
        </p:nvPicPr>
        <p:blipFill>
          <a:blip r:embed="rId3"/>
          <a:stretch>
            <a:fillRect/>
          </a:stretch>
        </p:blipFill>
        <p:spPr>
          <a:xfrm>
            <a:off x="6043493" y="1611182"/>
            <a:ext cx="7515225" cy="5715000"/>
          </a:xfrm>
          <a:prstGeom prst="rect">
            <a:avLst/>
          </a:prstGeom>
        </p:spPr>
      </p:pic>
    </p:spTree>
    <p:extLst>
      <p:ext uri="{BB962C8B-B14F-4D97-AF65-F5344CB8AC3E}">
        <p14:creationId xmlns:p14="http://schemas.microsoft.com/office/powerpoint/2010/main" val="89717347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1406</TotalTime>
  <Words>2790</Words>
  <Application>Microsoft Office PowerPoint</Application>
  <PresentationFormat>מותאם אישית</PresentationFormat>
  <Paragraphs>229</Paragraphs>
  <Slides>27</Slides>
  <Notes>25</Notes>
  <HiddenSlides>1</HiddenSlides>
  <MMClips>0</MMClips>
  <ScaleCrop>false</ScaleCrop>
  <HeadingPairs>
    <vt:vector size="6" baseType="variant">
      <vt:variant>
        <vt:lpstr>גופנים בשימוש</vt:lpstr>
      </vt:variant>
      <vt:variant>
        <vt:i4>8</vt:i4>
      </vt:variant>
      <vt:variant>
        <vt:lpstr>ערכת נושא</vt:lpstr>
      </vt:variant>
      <vt:variant>
        <vt:i4>1</vt:i4>
      </vt:variant>
      <vt:variant>
        <vt:lpstr>כותרות שקופיות</vt:lpstr>
      </vt:variant>
      <vt:variant>
        <vt:i4>27</vt:i4>
      </vt:variant>
    </vt:vector>
  </HeadingPairs>
  <TitlesOfParts>
    <vt:vector size="36" baseType="lpstr">
      <vt:lpstr>Batang</vt:lpstr>
      <vt:lpstr>Microsoft GothicNeo</vt:lpstr>
      <vt:lpstr>Arial</vt:lpstr>
      <vt:lpstr>Arial Unicode MS</vt:lpstr>
      <vt:lpstr>Calibri</vt:lpstr>
      <vt:lpstr>Cambria Math</vt:lpstr>
      <vt:lpstr>Inter</vt:lpstr>
      <vt:lpstr>Times New Roman</vt:lpstr>
      <vt:lpstr>Office Theme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Liron</dc:creator>
  <cp:lastModifiedBy>לירון חסוי</cp:lastModifiedBy>
  <cp:revision>137</cp:revision>
  <dcterms:created xsi:type="dcterms:W3CDTF">2025-07-12T19:56:09Z</dcterms:created>
  <dcterms:modified xsi:type="dcterms:W3CDTF">2025-08-05T18:53:37Z</dcterms:modified>
</cp:coreProperties>
</file>